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23" d="100"/>
          <a:sy n="23" d="100"/>
        </p:scale>
        <p:origin x="192" y="5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5387342"/>
            <a:ext cx="37307520" cy="1146048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17289782"/>
            <a:ext cx="32918400" cy="7947658"/>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650D276-70E6-40BE-84B8-08568E42EEA4}"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2437558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0D276-70E6-40BE-84B8-08568E42EEA4}"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4046758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1752600"/>
            <a:ext cx="946404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1752600"/>
            <a:ext cx="2784348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0D276-70E6-40BE-84B8-08568E42EEA4}"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529165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50D276-70E6-40BE-84B8-08568E42EEA4}"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811224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8206749"/>
            <a:ext cx="37856160" cy="13693138"/>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2029429"/>
            <a:ext cx="37856160" cy="7200898"/>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650D276-70E6-40BE-84B8-08568E42EEA4}" type="datetimeFigureOut">
              <a:rPr lang="en-US" smtClean="0"/>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954459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8763000"/>
            <a:ext cx="1865376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650D276-70E6-40BE-84B8-08568E42EEA4}"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869052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1752607"/>
            <a:ext cx="3785616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8069582"/>
            <a:ext cx="18568032"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2024360"/>
            <a:ext cx="18568032"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8069582"/>
            <a:ext cx="18659477" cy="3954778"/>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2024360"/>
            <a:ext cx="18659477"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50D276-70E6-40BE-84B8-08568E42EEA4}" type="datetimeFigureOut">
              <a:rPr lang="en-US" smtClean="0"/>
              <a:t>4/7/2022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006236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650D276-70E6-40BE-84B8-08568E42EEA4}" type="datetimeFigureOut">
              <a:rPr lang="en-US" smtClean="0"/>
              <a:t>4/7/2022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285441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50D276-70E6-40BE-84B8-08568E42EEA4}" type="datetimeFigureOut">
              <a:rPr lang="en-US" smtClean="0"/>
              <a:t>4/7/2022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411079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4739647"/>
            <a:ext cx="22219920" cy="233934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E650D276-70E6-40BE-84B8-08568E42EEA4}"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3745322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194560"/>
            <a:ext cx="14156054" cy="768096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4739647"/>
            <a:ext cx="22219920" cy="233934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a:t>Click icon to add picture</a:t>
            </a:r>
            <a:endParaRPr lang="en-US" dirty="0"/>
          </a:p>
        </p:txBody>
      </p:sp>
      <p:sp>
        <p:nvSpPr>
          <p:cNvPr id="4" name="Text Placeholder 3"/>
          <p:cNvSpPr>
            <a:spLocks noGrp="1"/>
          </p:cNvSpPr>
          <p:nvPr>
            <p:ph type="body" sz="half" idx="2"/>
          </p:nvPr>
        </p:nvSpPr>
        <p:spPr>
          <a:xfrm>
            <a:off x="3023237" y="9875520"/>
            <a:ext cx="14156054" cy="18295622"/>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4"/>
          <p:cNvSpPr>
            <a:spLocks noGrp="1"/>
          </p:cNvSpPr>
          <p:nvPr>
            <p:ph type="dt" sz="half" idx="10"/>
          </p:nvPr>
        </p:nvSpPr>
        <p:spPr/>
        <p:txBody>
          <a:bodyPr/>
          <a:lstStyle/>
          <a:p>
            <a:fld id="{E650D276-70E6-40BE-84B8-08568E42EEA4}" type="datetimeFigureOut">
              <a:rPr lang="en-US" smtClean="0"/>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86798E-4C39-49C0-92B7-C39D388E7211}" type="slidenum">
              <a:rPr lang="en-US" smtClean="0"/>
              <a:t>‹#›</a:t>
            </a:fld>
            <a:endParaRPr lang="en-US"/>
          </a:p>
        </p:txBody>
      </p:sp>
    </p:spTree>
    <p:extLst>
      <p:ext uri="{BB962C8B-B14F-4D97-AF65-F5344CB8AC3E}">
        <p14:creationId xmlns:p14="http://schemas.microsoft.com/office/powerpoint/2010/main" val="118164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17520" y="1752607"/>
            <a:ext cx="3785616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017520" y="8763000"/>
            <a:ext cx="3785616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17520" y="30510487"/>
            <a:ext cx="9875520" cy="1752600"/>
          </a:xfrm>
          <a:prstGeom prst="rect">
            <a:avLst/>
          </a:prstGeom>
        </p:spPr>
        <p:txBody>
          <a:bodyPr vert="horz" lIns="91440" tIns="45720" rIns="91440" bIns="45720" rtlCol="0" anchor="ctr"/>
          <a:lstStyle>
            <a:lvl1pPr algn="l">
              <a:defRPr sz="5760">
                <a:solidFill>
                  <a:schemeClr val="tx1">
                    <a:tint val="75000"/>
                  </a:schemeClr>
                </a:solidFill>
              </a:defRPr>
            </a:lvl1pPr>
          </a:lstStyle>
          <a:p>
            <a:fld id="{E650D276-70E6-40BE-84B8-08568E42EEA4}" type="datetimeFigureOut">
              <a:rPr lang="en-US" smtClean="0"/>
              <a:t>4/7/2022</a:t>
            </a:fld>
            <a:endParaRPr lang="en-US"/>
          </a:p>
        </p:txBody>
      </p:sp>
      <p:sp>
        <p:nvSpPr>
          <p:cNvPr id="5" name="Footer Placeholder 4"/>
          <p:cNvSpPr>
            <a:spLocks noGrp="1"/>
          </p:cNvSpPr>
          <p:nvPr>
            <p:ph type="ftr" sz="quarter" idx="3"/>
          </p:nvPr>
        </p:nvSpPr>
        <p:spPr>
          <a:xfrm>
            <a:off x="14538960" y="30510487"/>
            <a:ext cx="14813280" cy="1752600"/>
          </a:xfrm>
          <a:prstGeom prst="rect">
            <a:avLst/>
          </a:prstGeom>
        </p:spPr>
        <p:txBody>
          <a:bodyPr vert="horz" lIns="91440" tIns="45720" rIns="91440" bIns="45720" rtlCol="0" anchor="ctr"/>
          <a:lstStyle>
            <a:lvl1pPr algn="ctr">
              <a:defRPr sz="57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998160" y="30510487"/>
            <a:ext cx="9875520" cy="1752600"/>
          </a:xfrm>
          <a:prstGeom prst="rect">
            <a:avLst/>
          </a:prstGeom>
        </p:spPr>
        <p:txBody>
          <a:bodyPr vert="horz" lIns="91440" tIns="45720" rIns="91440" bIns="45720" rtlCol="0" anchor="ctr"/>
          <a:lstStyle>
            <a:lvl1pPr algn="r">
              <a:defRPr sz="5760">
                <a:solidFill>
                  <a:schemeClr val="tx1">
                    <a:tint val="75000"/>
                  </a:schemeClr>
                </a:solidFill>
              </a:defRPr>
            </a:lvl1pPr>
          </a:lstStyle>
          <a:p>
            <a:fld id="{0986798E-4C39-49C0-92B7-C39D388E7211}" type="slidenum">
              <a:rPr lang="en-US" smtClean="0"/>
              <a:t>‹#›</a:t>
            </a:fld>
            <a:endParaRPr lang="en-US"/>
          </a:p>
        </p:txBody>
      </p:sp>
    </p:spTree>
    <p:extLst>
      <p:ext uri="{BB962C8B-B14F-4D97-AF65-F5344CB8AC3E}">
        <p14:creationId xmlns:p14="http://schemas.microsoft.com/office/powerpoint/2010/main" val="32642717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p:titleStyle>
    <p:bodyStyle>
      <a:lvl1pPr marL="1097280" indent="-1097280" algn="l" defTabSz="4389120" rtl="0" eaLnBrk="1" latinLnBrk="0" hangingPunct="1">
        <a:lnSpc>
          <a:spcPct val="90000"/>
        </a:lnSpc>
        <a:spcBef>
          <a:spcPts val="4800"/>
        </a:spcBef>
        <a:buFont typeface="Arial" panose="020B0604020202020204" pitchFamily="34" charset="0"/>
        <a:buChar char="•"/>
        <a:defRPr sz="13440" kern="1200">
          <a:solidFill>
            <a:schemeClr val="tx1"/>
          </a:solidFill>
          <a:latin typeface="+mn-lt"/>
          <a:ea typeface="+mn-ea"/>
          <a:cs typeface="+mn-cs"/>
        </a:defRPr>
      </a:lvl1pPr>
      <a:lvl2pPr marL="3291840" indent="-1097280" algn="l" defTabSz="4389120" rtl="0" eaLnBrk="1" latinLnBrk="0" hangingPunct="1">
        <a:lnSpc>
          <a:spcPct val="90000"/>
        </a:lnSpc>
        <a:spcBef>
          <a:spcPts val="2400"/>
        </a:spcBef>
        <a:buFont typeface="Arial" panose="020B0604020202020204" pitchFamily="34" charset="0"/>
        <a:buChar char="•"/>
        <a:defRPr sz="11520" kern="1200">
          <a:solidFill>
            <a:schemeClr val="tx1"/>
          </a:solidFill>
          <a:latin typeface="+mn-lt"/>
          <a:ea typeface="+mn-ea"/>
          <a:cs typeface="+mn-cs"/>
        </a:defRPr>
      </a:lvl2pPr>
      <a:lvl3pPr marL="5486400" indent="-1097280" algn="l" defTabSz="4389120" rtl="0" eaLnBrk="1" latinLnBrk="0" hangingPunct="1">
        <a:lnSpc>
          <a:spcPct val="90000"/>
        </a:lnSpc>
        <a:spcBef>
          <a:spcPts val="2400"/>
        </a:spcBef>
        <a:buFont typeface="Arial" panose="020B0604020202020204" pitchFamily="34" charset="0"/>
        <a:buChar char="•"/>
        <a:defRPr sz="9600" kern="1200">
          <a:solidFill>
            <a:schemeClr val="tx1"/>
          </a:solidFill>
          <a:latin typeface="+mn-lt"/>
          <a:ea typeface="+mn-ea"/>
          <a:cs typeface="+mn-cs"/>
        </a:defRPr>
      </a:lvl3pPr>
      <a:lvl4pPr marL="76809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4pPr>
      <a:lvl5pPr marL="987552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png"/><Relationship Id="rId21" Type="http://schemas.openxmlformats.org/officeDocument/2006/relationships/image" Target="../media/image20.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jpeg"/><Relationship Id="rId2" Type="http://schemas.openxmlformats.org/officeDocument/2006/relationships/image" Target="../media/image1.gif"/><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jpeg"/><Relationship Id="rId9" Type="http://schemas.openxmlformats.org/officeDocument/2006/relationships/image" Target="../media/image8.png"/><Relationship Id="rId14" Type="http://schemas.openxmlformats.org/officeDocument/2006/relationships/image" Target="../media/image13.jpeg"/><Relationship Id="rId2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F649A25-707E-4590-8F72-21D1632C25DE}"/>
              </a:ext>
            </a:extLst>
          </p:cNvPr>
          <p:cNvSpPr/>
          <p:nvPr/>
        </p:nvSpPr>
        <p:spPr>
          <a:xfrm>
            <a:off x="4996542" y="327509"/>
            <a:ext cx="33898115" cy="7150977"/>
          </a:xfrm>
          <a:prstGeom prst="rect">
            <a:avLst/>
          </a:prstGeom>
          <a:solidFill>
            <a:schemeClr val="accent1">
              <a:lumMod val="20000"/>
              <a:lumOff val="80000"/>
            </a:schemeClr>
          </a:solidFill>
          <a:ln w="1143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1384C3FF-2E58-43DE-9FE1-E6FEF8C249BF}"/>
              </a:ext>
            </a:extLst>
          </p:cNvPr>
          <p:cNvSpPr>
            <a:spLocks noGrp="1"/>
          </p:cNvSpPr>
          <p:nvPr>
            <p:ph type="ctrTitle"/>
          </p:nvPr>
        </p:nvSpPr>
        <p:spPr>
          <a:xfrm>
            <a:off x="4996541" y="619947"/>
            <a:ext cx="33898116" cy="2805714"/>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r>
              <a:rPr lang="en-US" altLang="en-US" sz="10000" b="1" dirty="0">
                <a:solidFill>
                  <a:schemeClr val="accent1">
                    <a:lumMod val="50000"/>
                  </a:schemeClr>
                </a:solidFill>
                <a:effectLst>
                  <a:outerShdw blurRad="50800" dist="38100" dir="18900000" algn="bl" rotWithShape="0">
                    <a:prstClr val="black">
                      <a:alpha val="40000"/>
                    </a:prstClr>
                  </a:outerShdw>
                </a:effectLst>
              </a:rPr>
              <a:t>Image Processing through ArUco Marker Instruction in a UAV System and IoT Application</a:t>
            </a:r>
          </a:p>
        </p:txBody>
      </p:sp>
      <p:sp>
        <p:nvSpPr>
          <p:cNvPr id="6" name="Subtitle 2">
            <a:extLst>
              <a:ext uri="{FF2B5EF4-FFF2-40B4-BE49-F238E27FC236}">
                <a16:creationId xmlns:a16="http://schemas.microsoft.com/office/drawing/2014/main" id="{5360600E-9416-4272-A454-D08AB424F89B}"/>
              </a:ext>
            </a:extLst>
          </p:cNvPr>
          <p:cNvSpPr>
            <a:spLocks noGrp="1"/>
          </p:cNvSpPr>
          <p:nvPr>
            <p:ph type="subTitle" idx="1"/>
          </p:nvPr>
        </p:nvSpPr>
        <p:spPr>
          <a:xfrm>
            <a:off x="10517544" y="3755768"/>
            <a:ext cx="22856109" cy="1192125"/>
          </a:xfrm>
        </p:spPr>
        <p:txBody>
          <a:bodyPr>
            <a:noAutofit/>
          </a:bodyPr>
          <a:lstStyle/>
          <a:p>
            <a:r>
              <a:rPr lang="en-US" sz="6600" b="1"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Jose Falcon</a:t>
            </a:r>
            <a:r>
              <a:rPr lang="en-US" sz="6600" b="1" baseline="30000"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1</a:t>
            </a:r>
            <a:r>
              <a:rPr lang="en-US" sz="6600" b="1"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 Pablo Rangel</a:t>
            </a:r>
            <a:r>
              <a:rPr lang="en-US" sz="6600" b="1" baseline="30000"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1</a:t>
            </a:r>
            <a:r>
              <a:rPr lang="en-US" sz="6600" b="1"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 Mehrube Mehrubeoglu</a:t>
            </a:r>
            <a:r>
              <a:rPr lang="en-US" sz="6600" b="1" baseline="30000" dirty="0">
                <a:solidFill>
                  <a:srgbClr val="333333"/>
                </a:solidFill>
                <a:effectLst>
                  <a:outerShdw blurRad="38100" dist="38100" dir="2700000" algn="tl">
                    <a:srgbClr val="000000">
                      <a:alpha val="43137"/>
                    </a:srgbClr>
                  </a:outerShdw>
                </a:effectLst>
                <a:latin typeface="Helvetica" panose="020B0604020202020204" pitchFamily="34" charset="0"/>
                <a:ea typeface="Calibri" panose="020F0502020204030204" pitchFamily="34" charset="0"/>
                <a:cs typeface="Times New Roman" panose="02020603050405020304" pitchFamily="18" charset="0"/>
              </a:rPr>
              <a:t>1</a:t>
            </a:r>
            <a:endParaRPr lang="en-US" altLang="en-US" sz="6600" b="1" dirty="0">
              <a:effectLst>
                <a:outerShdw blurRad="38100" dist="38100" dir="2700000" algn="tl">
                  <a:srgbClr val="000000">
                    <a:alpha val="43137"/>
                  </a:srgbClr>
                </a:outerShdw>
              </a:effectLst>
              <a:cs typeface="Calibri"/>
            </a:endParaRPr>
          </a:p>
        </p:txBody>
      </p:sp>
      <p:sp>
        <p:nvSpPr>
          <p:cNvPr id="7" name="Subtitle 2">
            <a:extLst>
              <a:ext uri="{FF2B5EF4-FFF2-40B4-BE49-F238E27FC236}">
                <a16:creationId xmlns:a16="http://schemas.microsoft.com/office/drawing/2014/main" id="{0DC0FFAF-1C86-41D3-BBC0-B2F96C7DA7EA}"/>
              </a:ext>
            </a:extLst>
          </p:cNvPr>
          <p:cNvSpPr txBox="1">
            <a:spLocks/>
          </p:cNvSpPr>
          <p:nvPr/>
        </p:nvSpPr>
        <p:spPr bwMode="auto">
          <a:xfrm>
            <a:off x="5907768" y="4781060"/>
            <a:ext cx="32075662" cy="2268197"/>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3767" tIns="226884" rIns="453767" bIns="226884" numCol="1" anchor="t" anchorCtr="0" compatLnSpc="1">
            <a:prstTxWarp prst="textNoShape">
              <a:avLst/>
            </a:prstTxWarp>
          </a:bodyPr>
          <a:lstStyle>
            <a:lvl1pPr marL="0" indent="0" algn="ctr" rtl="0" eaLnBrk="1" fontAlgn="base" hangingPunct="1">
              <a:lnSpc>
                <a:spcPct val="90000"/>
              </a:lnSpc>
              <a:spcBef>
                <a:spcPts val="1000"/>
              </a:spcBef>
              <a:spcAft>
                <a:spcPct val="0"/>
              </a:spcAft>
              <a:buFont typeface="Arial" pitchFamily="34" charset="0"/>
              <a:buNone/>
              <a:defRPr sz="2400" kern="1200">
                <a:solidFill>
                  <a:schemeClr val="tx1"/>
                </a:solidFill>
                <a:latin typeface="+mn-lt"/>
                <a:ea typeface="+mn-ea"/>
                <a:cs typeface="+mn-cs"/>
              </a:defRPr>
            </a:lvl1pPr>
            <a:lvl2pPr marL="457200" indent="0" algn="ctr" rtl="0" eaLnBrk="1" fontAlgn="base" hangingPunct="1">
              <a:lnSpc>
                <a:spcPct val="90000"/>
              </a:lnSpc>
              <a:spcBef>
                <a:spcPts val="500"/>
              </a:spcBef>
              <a:spcAft>
                <a:spcPct val="0"/>
              </a:spcAft>
              <a:buFont typeface="Arial" pitchFamily="34" charset="0"/>
              <a:buNone/>
              <a:defRPr sz="2000" kern="1200">
                <a:solidFill>
                  <a:schemeClr val="tx1"/>
                </a:solidFill>
                <a:latin typeface="+mn-lt"/>
                <a:ea typeface="+mn-ea"/>
                <a:cs typeface="+mn-cs"/>
              </a:defRPr>
            </a:lvl2pPr>
            <a:lvl3pPr marL="914400" indent="0" algn="ctr" rtl="0" eaLnBrk="1" fontAlgn="base" hangingPunct="1">
              <a:lnSpc>
                <a:spcPct val="90000"/>
              </a:lnSpc>
              <a:spcBef>
                <a:spcPts val="500"/>
              </a:spcBef>
              <a:spcAft>
                <a:spcPct val="0"/>
              </a:spcAft>
              <a:buFont typeface="Arial" pitchFamily="34" charset="0"/>
              <a:buNone/>
              <a:defRPr sz="1800" kern="1200">
                <a:solidFill>
                  <a:schemeClr val="tx1"/>
                </a:solidFill>
                <a:latin typeface="+mn-lt"/>
                <a:ea typeface="+mn-ea"/>
                <a:cs typeface="+mn-cs"/>
              </a:defRPr>
            </a:lvl3pPr>
            <a:lvl4pPr marL="1371600" indent="0" algn="ctr" rtl="0" eaLnBrk="1" fontAlgn="base" hangingPunct="1">
              <a:lnSpc>
                <a:spcPct val="90000"/>
              </a:lnSpc>
              <a:spcBef>
                <a:spcPts val="500"/>
              </a:spcBef>
              <a:spcAft>
                <a:spcPct val="0"/>
              </a:spcAft>
              <a:buFont typeface="Arial" pitchFamily="34" charset="0"/>
              <a:buNone/>
              <a:defRPr sz="1600" kern="1200">
                <a:solidFill>
                  <a:schemeClr val="tx1"/>
                </a:solidFill>
                <a:latin typeface="+mn-lt"/>
                <a:ea typeface="+mn-ea"/>
                <a:cs typeface="+mn-cs"/>
              </a:defRPr>
            </a:lvl4pPr>
            <a:lvl5pPr marL="1828800" indent="0" algn="ctr" rtl="0" eaLnBrk="1" fontAlgn="base" hangingPunct="1">
              <a:lnSpc>
                <a:spcPct val="90000"/>
              </a:lnSpc>
              <a:spcBef>
                <a:spcPts val="500"/>
              </a:spcBef>
              <a:spcAft>
                <a:spcPct val="0"/>
              </a:spcAft>
              <a:buFont typeface="Arial"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r>
              <a:rPr lang="en-US" sz="7200" b="0" i="0" baseline="30000" dirty="0">
                <a:solidFill>
                  <a:schemeClr val="accent1">
                    <a:lumMod val="50000"/>
                  </a:schemeClr>
                </a:solidFill>
                <a:effectLst>
                  <a:outerShdw blurRad="38100" dist="38100" dir="2700000" algn="tl">
                    <a:srgbClr val="000000">
                      <a:alpha val="43137"/>
                    </a:srgbClr>
                  </a:outerShdw>
                </a:effectLst>
                <a:latin typeface="Helvetica Neue"/>
              </a:rPr>
              <a:t>1</a:t>
            </a:r>
            <a:r>
              <a:rPr lang="en-US" sz="7200" b="0" i="0" dirty="0">
                <a:solidFill>
                  <a:schemeClr val="accent1">
                    <a:lumMod val="50000"/>
                  </a:schemeClr>
                </a:solidFill>
                <a:effectLst>
                  <a:outerShdw blurRad="38100" dist="38100" dir="2700000" algn="tl">
                    <a:srgbClr val="000000">
                      <a:alpha val="43137"/>
                    </a:srgbClr>
                  </a:outerShdw>
                </a:effectLst>
                <a:latin typeface="Helvetica Neue"/>
              </a:rPr>
              <a:t> Department of Science and Engineering, College of Electrical Engineering </a:t>
            </a:r>
            <a:r>
              <a:rPr lang="en-US" sz="7200" b="1" i="0" dirty="0">
                <a:solidFill>
                  <a:schemeClr val="accent1">
                    <a:lumMod val="50000"/>
                  </a:schemeClr>
                </a:solidFill>
                <a:effectLst>
                  <a:outerShdw blurRad="38100" dist="38100" dir="2700000" algn="tl">
                    <a:srgbClr val="000000">
                      <a:alpha val="43137"/>
                    </a:srgbClr>
                  </a:outerShdw>
                </a:effectLst>
                <a:latin typeface="Helvetica Neue"/>
              </a:rPr>
              <a:t>Texas A&amp;M University - Corpus Christi</a:t>
            </a:r>
            <a:endParaRPr lang="en-US" altLang="en-US" sz="7200" b="1" dirty="0">
              <a:solidFill>
                <a:schemeClr val="accent1">
                  <a:lumMod val="50000"/>
                </a:schemeClr>
              </a:solidFill>
              <a:effectLst>
                <a:outerShdw blurRad="38100" dist="38100" dir="2700000" algn="tl">
                  <a:srgbClr val="000000">
                    <a:alpha val="43137"/>
                  </a:srgbClr>
                </a:outerShdw>
              </a:effectLst>
              <a:cs typeface="Calibri"/>
            </a:endParaRPr>
          </a:p>
        </p:txBody>
      </p:sp>
      <p:pic>
        <p:nvPicPr>
          <p:cNvPr id="8" name="Picture 7" descr="Logo&#10;&#10;Description automatically generated with medium confidence">
            <a:extLst>
              <a:ext uri="{FF2B5EF4-FFF2-40B4-BE49-F238E27FC236}">
                <a16:creationId xmlns:a16="http://schemas.microsoft.com/office/drawing/2014/main" id="{232B8F68-8E1D-419C-A342-DD3302CAF625}"/>
              </a:ext>
            </a:extLst>
          </p:cNvPr>
          <p:cNvPicPr>
            <a:picLocks noChangeAspect="1"/>
          </p:cNvPicPr>
          <p:nvPr/>
        </p:nvPicPr>
        <p:blipFill>
          <a:blip r:embed="rId2"/>
          <a:stretch>
            <a:fillRect/>
          </a:stretch>
        </p:blipFill>
        <p:spPr>
          <a:xfrm>
            <a:off x="713777" y="652604"/>
            <a:ext cx="3572680" cy="6529512"/>
          </a:xfrm>
          <a:prstGeom prst="rect">
            <a:avLst/>
          </a:prstGeom>
        </p:spPr>
      </p:pic>
      <p:pic>
        <p:nvPicPr>
          <p:cNvPr id="9" name="Picture 6">
            <a:extLst>
              <a:ext uri="{FF2B5EF4-FFF2-40B4-BE49-F238E27FC236}">
                <a16:creationId xmlns:a16="http://schemas.microsoft.com/office/drawing/2014/main" id="{537D50B2-BC08-4C85-A29A-3A0FC15790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63941" y="619947"/>
            <a:ext cx="3513482" cy="6529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a:extLst>
              <a:ext uri="{FF2B5EF4-FFF2-40B4-BE49-F238E27FC236}">
                <a16:creationId xmlns:a16="http://schemas.microsoft.com/office/drawing/2014/main" id="{76E6BE78-EB28-4B0D-8A2D-17CC286D2FF6}"/>
              </a:ext>
            </a:extLst>
          </p:cNvPr>
          <p:cNvSpPr txBox="1"/>
          <p:nvPr/>
        </p:nvSpPr>
        <p:spPr>
          <a:xfrm>
            <a:off x="713776" y="9254388"/>
            <a:ext cx="12773623" cy="7844837"/>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nchor="ctr">
            <a:spAutoFit/>
          </a:bodyPr>
          <a:lstStyle/>
          <a:p>
            <a:r>
              <a:rPr lang="en-US" sz="3000" dirty="0">
                <a:solidFill>
                  <a:srgbClr val="000000"/>
                </a:solidFill>
                <a:latin typeface="+mn-lt"/>
                <a:ea typeface="Times New Roman" panose="02020603050405020304" pitchFamily="18" charset="0"/>
              </a:rPr>
              <a:t>	</a:t>
            </a:r>
            <a:r>
              <a:rPr lang="en-US" sz="3000" dirty="0">
                <a:solidFill>
                  <a:srgbClr val="000000"/>
                </a:solidFill>
                <a:effectLst/>
                <a:latin typeface="+mn-lt"/>
                <a:ea typeface="Times New Roman" panose="02020603050405020304" pitchFamily="18" charset="0"/>
              </a:rPr>
              <a:t>The use of location and instruction markers for path planning in any set of unmanned aerial </a:t>
            </a:r>
            <a:r>
              <a:rPr lang="en-US" sz="3000" dirty="0">
                <a:solidFill>
                  <a:srgbClr val="000000"/>
                </a:solidFill>
                <a:latin typeface="+mn-lt"/>
                <a:ea typeface="Times New Roman" panose="02020603050405020304" pitchFamily="18" charset="0"/>
              </a:rPr>
              <a:t>system's</a:t>
            </a:r>
            <a:r>
              <a:rPr lang="en-US" sz="3000" dirty="0">
                <a:solidFill>
                  <a:srgbClr val="000000"/>
                </a:solidFill>
                <a:effectLst/>
                <a:latin typeface="+mn-lt"/>
                <a:ea typeface="Times New Roman" panose="02020603050405020304" pitchFamily="18" charset="0"/>
              </a:rPr>
              <a:t> tasks is crucial to the effectiveness of the individual unmanned aerial vehicles (UAVs). This research implements OpenCV algorithms that allow a UAV to use ArUco markers to receive data related to location and instruction for the purposes of operation. OpenCV algorithms are utilized to develop vision-based </a:t>
            </a:r>
            <a:r>
              <a:rPr lang="en-US" sz="3000" dirty="0">
                <a:solidFill>
                  <a:srgbClr val="000000"/>
                </a:solidFill>
                <a:latin typeface="+mn-lt"/>
                <a:ea typeface="Times New Roman" panose="02020603050405020304" pitchFamily="18" charset="0"/>
              </a:rPr>
              <a:t>solutions</a:t>
            </a:r>
            <a:r>
              <a:rPr lang="en-US" sz="3000" dirty="0">
                <a:solidFill>
                  <a:srgbClr val="000000"/>
                </a:solidFill>
                <a:effectLst/>
                <a:latin typeface="+mn-lt"/>
                <a:ea typeface="Times New Roman" panose="02020603050405020304" pitchFamily="18" charset="0"/>
              </a:rPr>
              <a:t> </a:t>
            </a:r>
            <a:r>
              <a:rPr lang="en-US" sz="3000" dirty="0">
                <a:solidFill>
                  <a:srgbClr val="000000"/>
                </a:solidFill>
                <a:latin typeface="+mn-lt"/>
                <a:ea typeface="Times New Roman" panose="02020603050405020304" pitchFamily="18" charset="0"/>
              </a:rPr>
              <a:t>to</a:t>
            </a:r>
            <a:r>
              <a:rPr lang="en-US" sz="3000" dirty="0">
                <a:solidFill>
                  <a:srgbClr val="000000"/>
                </a:solidFill>
                <a:effectLst/>
                <a:latin typeface="+mn-lt"/>
                <a:ea typeface="Times New Roman" panose="02020603050405020304" pitchFamily="18" charset="0"/>
              </a:rPr>
              <a:t> enhance the capabilities of the </a:t>
            </a:r>
            <a:r>
              <a:rPr lang="en-US" sz="3000" dirty="0">
                <a:solidFill>
                  <a:srgbClr val="000000"/>
                </a:solidFill>
                <a:latin typeface="+mn-lt"/>
                <a:ea typeface="Times New Roman" panose="02020603050405020304" pitchFamily="18" charset="0"/>
              </a:rPr>
              <a:t>UAV.</a:t>
            </a:r>
            <a:r>
              <a:rPr lang="en-US" sz="3000" dirty="0">
                <a:solidFill>
                  <a:srgbClr val="000000"/>
                </a:solidFill>
                <a:effectLst/>
                <a:latin typeface="+mn-lt"/>
                <a:ea typeface="Times New Roman" panose="02020603050405020304" pitchFamily="18" charset="0"/>
              </a:rPr>
              <a:t> The goal for the </a:t>
            </a:r>
            <a:r>
              <a:rPr lang="en-US" sz="3000" dirty="0">
                <a:solidFill>
                  <a:srgbClr val="000000"/>
                </a:solidFill>
                <a:latin typeface="+mn-lt"/>
                <a:ea typeface="Times New Roman" panose="02020603050405020304" pitchFamily="18" charset="0"/>
              </a:rPr>
              <a:t>UAV's</a:t>
            </a:r>
            <a:r>
              <a:rPr lang="en-US" sz="3000" dirty="0">
                <a:solidFill>
                  <a:srgbClr val="000000"/>
                </a:solidFill>
                <a:effectLst/>
                <a:latin typeface="+mn-lt"/>
                <a:ea typeface="Times New Roman" panose="02020603050405020304" pitchFamily="18" charset="0"/>
              </a:rPr>
              <a:t> operation includes image capture and image processing of objects using ArUco markers for instruction. The use of ArUco markers </a:t>
            </a:r>
            <a:r>
              <a:rPr lang="en-US" sz="3000" dirty="0">
                <a:solidFill>
                  <a:srgbClr val="000000"/>
                </a:solidFill>
                <a:latin typeface="+mn-lt"/>
                <a:ea typeface="Times New Roman" panose="02020603050405020304" pitchFamily="18" charset="0"/>
              </a:rPr>
              <a:t>also</a:t>
            </a:r>
            <a:r>
              <a:rPr lang="en-US" sz="3000" dirty="0">
                <a:solidFill>
                  <a:srgbClr val="000000"/>
                </a:solidFill>
                <a:effectLst/>
                <a:latin typeface="+mn-lt"/>
                <a:ea typeface="Times New Roman" panose="02020603050405020304" pitchFamily="18" charset="0"/>
              </a:rPr>
              <a:t> </a:t>
            </a:r>
            <a:r>
              <a:rPr lang="en-US" sz="3000" dirty="0">
                <a:solidFill>
                  <a:srgbClr val="000000"/>
                </a:solidFill>
                <a:latin typeface="+mn-lt"/>
                <a:ea typeface="Times New Roman" panose="02020603050405020304" pitchFamily="18" charset="0"/>
              </a:rPr>
              <a:t>increases</a:t>
            </a:r>
            <a:r>
              <a:rPr lang="en-US" sz="3000" dirty="0">
                <a:solidFill>
                  <a:srgbClr val="000000"/>
                </a:solidFill>
                <a:effectLst/>
                <a:latin typeface="+mn-lt"/>
                <a:ea typeface="Times New Roman" panose="02020603050405020304" pitchFamily="18" charset="0"/>
              </a:rPr>
              <a:t> the effectiveness of object detection for image capture</a:t>
            </a:r>
            <a:r>
              <a:rPr lang="en-US" sz="3000" dirty="0">
                <a:solidFill>
                  <a:srgbClr val="000000"/>
                </a:solidFill>
                <a:latin typeface="+mn-lt"/>
                <a:ea typeface="Times New Roman" panose="02020603050405020304" pitchFamily="18" charset="0"/>
              </a:rPr>
              <a:t> by guiding the UAV</a:t>
            </a:r>
            <a:r>
              <a:rPr lang="en-US" sz="3000" dirty="0">
                <a:solidFill>
                  <a:srgbClr val="000000"/>
                </a:solidFill>
                <a:effectLst/>
                <a:latin typeface="+mn-lt"/>
                <a:ea typeface="Times New Roman" panose="02020603050405020304" pitchFamily="18" charset="0"/>
              </a:rPr>
              <a:t>. Some image processing techniques included in the experimentation are line contouring, erosion, and dilation where object detection and isolation </a:t>
            </a:r>
            <a:r>
              <a:rPr lang="en-US" sz="3000" dirty="0">
                <a:solidFill>
                  <a:srgbClr val="000000"/>
                </a:solidFill>
                <a:latin typeface="+mn-lt"/>
                <a:ea typeface="Times New Roman" panose="02020603050405020304" pitchFamily="18" charset="0"/>
              </a:rPr>
              <a:t>are</a:t>
            </a:r>
            <a:r>
              <a:rPr lang="en-US" sz="3000" dirty="0">
                <a:solidFill>
                  <a:srgbClr val="000000"/>
                </a:solidFill>
                <a:effectLst/>
                <a:latin typeface="+mn-lt"/>
                <a:ea typeface="Times New Roman" panose="02020603050405020304" pitchFamily="18" charset="0"/>
              </a:rPr>
              <a:t> possible. This project utilizes OpenCV and Python libraries for the </a:t>
            </a:r>
            <a:r>
              <a:rPr lang="en-US" sz="3000" dirty="0">
                <a:solidFill>
                  <a:srgbClr val="000000"/>
                </a:solidFill>
                <a:latin typeface="+mn-lt"/>
                <a:ea typeface="Times New Roman" panose="02020603050405020304" pitchFamily="18" charset="0"/>
              </a:rPr>
              <a:t>UAV's</a:t>
            </a:r>
            <a:r>
              <a:rPr lang="en-US" sz="3000" dirty="0">
                <a:solidFill>
                  <a:srgbClr val="000000"/>
                </a:solidFill>
                <a:effectLst/>
                <a:latin typeface="+mn-lt"/>
                <a:ea typeface="Times New Roman" panose="02020603050405020304" pitchFamily="18" charset="0"/>
              </a:rPr>
              <a:t> instructional operation where image processing techniques </a:t>
            </a:r>
            <a:r>
              <a:rPr lang="en-US" sz="3000" dirty="0">
                <a:solidFill>
                  <a:srgbClr val="000000"/>
                </a:solidFill>
                <a:latin typeface="+mn-lt"/>
                <a:ea typeface="Times New Roman" panose="02020603050405020304" pitchFamily="18" charset="0"/>
              </a:rPr>
              <a:t>are</a:t>
            </a:r>
            <a:r>
              <a:rPr lang="en-US" sz="3000" dirty="0">
                <a:solidFill>
                  <a:srgbClr val="000000"/>
                </a:solidFill>
                <a:effectLst/>
                <a:latin typeface="+mn-lt"/>
                <a:ea typeface="Times New Roman" panose="02020603050405020304" pitchFamily="18" charset="0"/>
              </a:rPr>
              <a:t> implemented on images that are transmitted over the network infrastructure as an application of Internet of Things (IoT).</a:t>
            </a:r>
          </a:p>
        </p:txBody>
      </p:sp>
      <p:sp>
        <p:nvSpPr>
          <p:cNvPr id="11" name="TextBox 10">
            <a:extLst>
              <a:ext uri="{FF2B5EF4-FFF2-40B4-BE49-F238E27FC236}">
                <a16:creationId xmlns:a16="http://schemas.microsoft.com/office/drawing/2014/main" id="{609B9CF8-E17A-468D-97B0-630B2AAB8AE8}"/>
              </a:ext>
            </a:extLst>
          </p:cNvPr>
          <p:cNvSpPr txBox="1"/>
          <p:nvPr/>
        </p:nvSpPr>
        <p:spPr>
          <a:xfrm>
            <a:off x="713776" y="7770924"/>
            <a:ext cx="12773623"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Abstract</a:t>
            </a:r>
          </a:p>
        </p:txBody>
      </p:sp>
      <p:sp>
        <p:nvSpPr>
          <p:cNvPr id="12" name="TextBox 11">
            <a:extLst>
              <a:ext uri="{FF2B5EF4-FFF2-40B4-BE49-F238E27FC236}">
                <a16:creationId xmlns:a16="http://schemas.microsoft.com/office/drawing/2014/main" id="{925E5A7F-5955-496C-A74D-312A77C05FB1}"/>
              </a:ext>
            </a:extLst>
          </p:cNvPr>
          <p:cNvSpPr txBox="1"/>
          <p:nvPr/>
        </p:nvSpPr>
        <p:spPr>
          <a:xfrm>
            <a:off x="713776" y="18575843"/>
            <a:ext cx="12750087" cy="4382351"/>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nchor="t">
            <a:spAutoFit/>
          </a:bodyPr>
          <a:lstStyle/>
          <a:p>
            <a:pPr marL="457200" indent="-457200">
              <a:buFont typeface="Arial"/>
              <a:buChar char="•"/>
            </a:pPr>
            <a:r>
              <a:rPr lang="en-US" sz="3000">
                <a:latin typeface="+mn-lt"/>
                <a:ea typeface="Calibri" panose="020F0502020204030204" pitchFamily="34" charset="0"/>
              </a:rPr>
              <a:t>Automated</a:t>
            </a:r>
            <a:r>
              <a:rPr lang="en-US" sz="3000">
                <a:effectLst/>
                <a:latin typeface="+mn-lt"/>
                <a:ea typeface="Calibri" panose="020F0502020204030204" pitchFamily="34" charset="0"/>
              </a:rPr>
              <a:t> </a:t>
            </a:r>
            <a:r>
              <a:rPr lang="en-US" sz="3000" b="1">
                <a:effectLst/>
                <a:latin typeface="+mn-lt"/>
                <a:ea typeface="Calibri" panose="020F0502020204030204" pitchFamily="34" charset="0"/>
              </a:rPr>
              <a:t>structural damage inspection</a:t>
            </a:r>
            <a:r>
              <a:rPr lang="en-US" sz="3000">
                <a:latin typeface="+mn-lt"/>
                <a:ea typeface="Calibri" panose="020F0502020204030204" pitchFamily="34" charset="0"/>
              </a:rPr>
              <a:t> is selected as application case study. </a:t>
            </a:r>
          </a:p>
          <a:p>
            <a:endParaRPr lang="en-US" sz="500">
              <a:cs typeface="Calibri" pitchFamily="34" charset="0"/>
            </a:endParaRPr>
          </a:p>
          <a:p>
            <a:pPr marL="457200" indent="-457200">
              <a:buFont typeface="Arial"/>
              <a:buChar char="•"/>
            </a:pPr>
            <a:r>
              <a:rPr lang="en-US" sz="3000">
                <a:latin typeface="+mn-lt"/>
                <a:ea typeface="Calibri" panose="020F0502020204030204" pitchFamily="34" charset="0"/>
              </a:rPr>
              <a:t>The system</a:t>
            </a:r>
            <a:r>
              <a:rPr lang="en-US" sz="3000">
                <a:effectLst/>
                <a:latin typeface="+mn-lt"/>
                <a:ea typeface="Calibri" panose="020F0502020204030204" pitchFamily="34" charset="0"/>
              </a:rPr>
              <a:t> </a:t>
            </a:r>
            <a:r>
              <a:rPr lang="en-US" sz="3000">
                <a:latin typeface="+mn-lt"/>
                <a:ea typeface="Calibri" panose="020F0502020204030204" pitchFamily="34" charset="0"/>
              </a:rPr>
              <a:t>is </a:t>
            </a:r>
            <a:r>
              <a:rPr lang="en-US" sz="3000">
                <a:effectLst/>
                <a:latin typeface="+mn-lt"/>
                <a:ea typeface="Calibri" panose="020F0502020204030204" pitchFamily="34" charset="0"/>
              </a:rPr>
              <a:t>based on the camera/vision sensors of the </a:t>
            </a:r>
            <a:r>
              <a:rPr lang="en-US" sz="3000" b="1">
                <a:effectLst/>
                <a:latin typeface="+mn-lt"/>
                <a:ea typeface="Calibri" panose="020F0502020204030204" pitchFamily="34" charset="0"/>
              </a:rPr>
              <a:t>unmanned aerial</a:t>
            </a:r>
            <a:r>
              <a:rPr lang="en-US" sz="3000">
                <a:effectLst/>
                <a:latin typeface="+mn-lt"/>
                <a:ea typeface="Calibri" panose="020F0502020204030204" pitchFamily="34" charset="0"/>
              </a:rPr>
              <a:t> </a:t>
            </a:r>
            <a:r>
              <a:rPr lang="en-US" sz="3000" b="1">
                <a:effectLst/>
                <a:latin typeface="+mn-lt"/>
                <a:ea typeface="Calibri" panose="020F0502020204030204" pitchFamily="34" charset="0"/>
              </a:rPr>
              <a:t>vehicle</a:t>
            </a:r>
            <a:r>
              <a:rPr lang="en-US" sz="3000">
                <a:effectLst/>
                <a:latin typeface="+mn-lt"/>
                <a:ea typeface="Calibri" panose="020F0502020204030204" pitchFamily="34" charset="0"/>
              </a:rPr>
              <a:t> </a:t>
            </a:r>
            <a:r>
              <a:rPr lang="en-US" sz="3000">
                <a:latin typeface="+mn-lt"/>
                <a:ea typeface="Calibri" panose="020F0502020204030204" pitchFamily="34" charset="0"/>
              </a:rPr>
              <a:t>and performs</a:t>
            </a:r>
            <a:r>
              <a:rPr lang="en-US" sz="3000">
                <a:effectLst/>
                <a:latin typeface="+mn-lt"/>
                <a:ea typeface="Calibri" panose="020F0502020204030204" pitchFamily="34" charset="0"/>
              </a:rPr>
              <a:t> </a:t>
            </a:r>
            <a:r>
              <a:rPr lang="en-US" sz="3000" b="1">
                <a:effectLst/>
                <a:latin typeface="+mn-lt"/>
                <a:ea typeface="Calibri" panose="020F0502020204030204" pitchFamily="34" charset="0"/>
              </a:rPr>
              <a:t>real-time image processing</a:t>
            </a:r>
            <a:r>
              <a:rPr lang="en-US" sz="3000" b="1">
                <a:latin typeface="+mn-lt"/>
                <a:ea typeface="Calibri" panose="020F0502020204030204" pitchFamily="34" charset="0"/>
              </a:rPr>
              <a:t>.</a:t>
            </a:r>
          </a:p>
          <a:p>
            <a:endParaRPr lang="en-US" sz="500" b="1">
              <a:effectLst/>
              <a:latin typeface="+mn-lt"/>
              <a:ea typeface="Calibri" panose="020F0502020204030204" pitchFamily="34" charset="0"/>
            </a:endParaRPr>
          </a:p>
          <a:p>
            <a:pPr marL="457200" indent="-457200">
              <a:buFont typeface="Arial"/>
              <a:buChar char="•"/>
            </a:pPr>
            <a:r>
              <a:rPr lang="en-US" sz="3000" b="1">
                <a:effectLst/>
                <a:latin typeface="+mn-lt"/>
                <a:ea typeface="Calibri" panose="020F0502020204030204" pitchFamily="34" charset="0"/>
              </a:rPr>
              <a:t>Visual markers (ArUco) </a:t>
            </a:r>
            <a:r>
              <a:rPr lang="en-US" sz="3000">
                <a:latin typeface="+mn-lt"/>
                <a:ea typeface="Calibri" panose="020F0502020204030204" pitchFamily="34" charset="0"/>
              </a:rPr>
              <a:t>are</a:t>
            </a:r>
            <a:r>
              <a:rPr lang="en-US" sz="3000">
                <a:effectLst/>
                <a:latin typeface="+mn-lt"/>
                <a:ea typeface="Calibri" panose="020F0502020204030204" pitchFamily="34" charset="0"/>
              </a:rPr>
              <a:t> used as instructional tags for the UAV system’s navigation.</a:t>
            </a:r>
          </a:p>
          <a:p>
            <a:endParaRPr lang="en-US" sz="500">
              <a:effectLst/>
              <a:latin typeface="+mn-lt"/>
              <a:ea typeface="Calibri" panose="020F0502020204030204" pitchFamily="34" charset="0"/>
            </a:endParaRPr>
          </a:p>
          <a:p>
            <a:pPr marL="457200" indent="-457200">
              <a:buFont typeface="Arial"/>
              <a:buChar char="•"/>
            </a:pPr>
            <a:r>
              <a:rPr lang="en-US" sz="3000">
                <a:latin typeface="+mn-lt"/>
                <a:ea typeface="Calibri" panose="020F0502020204030204" pitchFamily="34" charset="0"/>
              </a:rPr>
              <a:t>IoT is implemented to displaying</a:t>
            </a:r>
            <a:r>
              <a:rPr lang="en-US" sz="3000">
                <a:effectLst/>
                <a:latin typeface="+mn-lt"/>
                <a:ea typeface="Calibri" panose="020F0502020204030204" pitchFamily="34" charset="0"/>
              </a:rPr>
              <a:t> the structural damage </a:t>
            </a:r>
            <a:r>
              <a:rPr lang="en-US" sz="3000">
                <a:latin typeface="+mn-lt"/>
                <a:ea typeface="Calibri" panose="020F0502020204030204" pitchFamily="34" charset="0"/>
              </a:rPr>
              <a:t>assessment results</a:t>
            </a:r>
            <a:r>
              <a:rPr lang="en-US" sz="3000">
                <a:effectLst/>
                <a:latin typeface="+mn-lt"/>
                <a:ea typeface="Calibri" panose="020F0502020204030204" pitchFamily="34" charset="0"/>
              </a:rPr>
              <a:t> via the </a:t>
            </a:r>
            <a:r>
              <a:rPr lang="en-US" sz="3000" b="1">
                <a:effectLst/>
                <a:latin typeface="+mn-lt"/>
                <a:ea typeface="Calibri" panose="020F0502020204030204" pitchFamily="34" charset="0"/>
              </a:rPr>
              <a:t>network infrastructure</a:t>
            </a:r>
            <a:r>
              <a:rPr lang="en-US" sz="3000">
                <a:effectLst/>
                <a:latin typeface="+mn-lt"/>
                <a:ea typeface="Calibri" panose="020F0502020204030204" pitchFamily="34" charset="0"/>
              </a:rPr>
              <a:t> as an application of </a:t>
            </a:r>
            <a:r>
              <a:rPr lang="en-US" sz="3000" b="1">
                <a:effectLst/>
                <a:latin typeface="+mn-lt"/>
                <a:ea typeface="Calibri" panose="020F0502020204030204" pitchFamily="34" charset="0"/>
              </a:rPr>
              <a:t>IoT.</a:t>
            </a:r>
          </a:p>
        </p:txBody>
      </p:sp>
      <p:sp>
        <p:nvSpPr>
          <p:cNvPr id="13" name="TextBox 12">
            <a:extLst>
              <a:ext uri="{FF2B5EF4-FFF2-40B4-BE49-F238E27FC236}">
                <a16:creationId xmlns:a16="http://schemas.microsoft.com/office/drawing/2014/main" id="{766444C2-B653-433F-BB94-6354071294B0}"/>
              </a:ext>
            </a:extLst>
          </p:cNvPr>
          <p:cNvSpPr txBox="1"/>
          <p:nvPr/>
        </p:nvSpPr>
        <p:spPr>
          <a:xfrm>
            <a:off x="713776" y="17128400"/>
            <a:ext cx="12750087"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Introduction</a:t>
            </a:r>
          </a:p>
        </p:txBody>
      </p:sp>
      <p:sp>
        <p:nvSpPr>
          <p:cNvPr id="14" name="TextBox 13">
            <a:extLst>
              <a:ext uri="{FF2B5EF4-FFF2-40B4-BE49-F238E27FC236}">
                <a16:creationId xmlns:a16="http://schemas.microsoft.com/office/drawing/2014/main" id="{F84422BF-2F5F-4B03-BD6D-7CBC0306B135}"/>
              </a:ext>
            </a:extLst>
          </p:cNvPr>
          <p:cNvSpPr txBox="1"/>
          <p:nvPr/>
        </p:nvSpPr>
        <p:spPr>
          <a:xfrm>
            <a:off x="15426789" y="9287600"/>
            <a:ext cx="13037617" cy="22802778"/>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spAutoFit/>
          </a:bodyPr>
          <a:lstStyle/>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r>
              <a:rPr lang="en-US" sz="3000" b="1" dirty="0">
                <a:latin typeface="+mn-lt"/>
              </a:rPr>
              <a:t>Figure 2. </a:t>
            </a:r>
            <a:r>
              <a:rPr lang="en-US" sz="3000" b="1" dirty="0">
                <a:solidFill>
                  <a:schemeClr val="accent1">
                    <a:lumMod val="50000"/>
                  </a:schemeClr>
                </a:solidFill>
                <a:latin typeface="+mn-lt"/>
              </a:rPr>
              <a:t>Setup, Path Planning &amp; Processing, Azure IoT Hub Block Diagram</a:t>
            </a:r>
            <a:endParaRPr lang="en-US" sz="3000" b="1" dirty="0">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r>
              <a:rPr lang="en-US" sz="3200" b="1" dirty="0">
                <a:latin typeface="+mn-lt"/>
              </a:rPr>
              <a:t>Figure 3. </a:t>
            </a:r>
            <a:r>
              <a:rPr lang="en-US" sz="3200" b="1" dirty="0">
                <a:solidFill>
                  <a:schemeClr val="accent1">
                    <a:lumMod val="50000"/>
                  </a:schemeClr>
                </a:solidFill>
                <a:latin typeface="+mn-lt"/>
              </a:rPr>
              <a:t>UAV Navigation and Coordination Systems</a:t>
            </a: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solidFill>
                <a:schemeClr val="accent1">
                  <a:lumMod val="50000"/>
                </a:schemeClr>
              </a:solidFill>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r>
              <a:rPr lang="en-US" sz="3000" b="1" dirty="0">
                <a:latin typeface="+mn-lt"/>
              </a:rPr>
              <a:t>Figure 6. </a:t>
            </a:r>
            <a:r>
              <a:rPr lang="en-US" sz="3000" b="1" dirty="0">
                <a:solidFill>
                  <a:schemeClr val="accent1">
                    <a:lumMod val="50000"/>
                  </a:schemeClr>
                </a:solidFill>
                <a:latin typeface="+mn-lt"/>
              </a:rPr>
              <a:t>Image Processing for Concrete Damage</a:t>
            </a:r>
          </a:p>
          <a:p>
            <a:pPr algn="ctr"/>
            <a:endParaRPr lang="en-US" sz="1000" b="1" dirty="0">
              <a:solidFill>
                <a:schemeClr val="accent1">
                  <a:lumMod val="50000"/>
                </a:schemeClr>
              </a:solidFill>
              <a:latin typeface="+mn-lt"/>
            </a:endParaRPr>
          </a:p>
          <a:p>
            <a:r>
              <a:rPr lang="en-US" sz="3000" dirty="0">
                <a:latin typeface="+mn-lt"/>
              </a:rPr>
              <a:t>	Crack sample images will be </a:t>
            </a:r>
            <a:r>
              <a:rPr lang="en-US" sz="3000" b="1" dirty="0">
                <a:latin typeface="+mn-lt"/>
              </a:rPr>
              <a:t>blurred</a:t>
            </a:r>
            <a:r>
              <a:rPr lang="en-US" sz="3000" dirty="0">
                <a:latin typeface="+mn-lt"/>
              </a:rPr>
              <a:t>, and </a:t>
            </a:r>
            <a:r>
              <a:rPr lang="en-US" sz="3000" b="1" dirty="0">
                <a:latin typeface="+mn-lt"/>
              </a:rPr>
              <a:t>gray scaled </a:t>
            </a:r>
            <a:r>
              <a:rPr lang="en-US" sz="3000" dirty="0">
                <a:latin typeface="+mn-lt"/>
              </a:rPr>
              <a:t>before being turned into </a:t>
            </a:r>
            <a:r>
              <a:rPr lang="en-US" sz="3000" b="1" dirty="0">
                <a:latin typeface="+mn-lt"/>
              </a:rPr>
              <a:t>binary images</a:t>
            </a:r>
            <a:r>
              <a:rPr lang="en-US" sz="3000" dirty="0">
                <a:latin typeface="+mn-lt"/>
              </a:rPr>
              <a:t>. Then processing like </a:t>
            </a:r>
            <a:r>
              <a:rPr lang="en-US" sz="3000" b="1" dirty="0">
                <a:latin typeface="+mn-lt"/>
              </a:rPr>
              <a:t>erosion</a:t>
            </a:r>
            <a:r>
              <a:rPr lang="en-US" sz="3000" dirty="0">
                <a:latin typeface="+mn-lt"/>
              </a:rPr>
              <a:t> and </a:t>
            </a:r>
            <a:r>
              <a:rPr lang="en-US" sz="3000" b="1" dirty="0">
                <a:latin typeface="+mn-lt"/>
              </a:rPr>
              <a:t>dilation</a:t>
            </a:r>
            <a:r>
              <a:rPr lang="en-US" sz="3000" dirty="0">
                <a:latin typeface="+mn-lt"/>
              </a:rPr>
              <a:t> will be applied to the binary images to reduce noise and increase clean crack area.</a:t>
            </a:r>
          </a:p>
        </p:txBody>
      </p:sp>
      <p:sp>
        <p:nvSpPr>
          <p:cNvPr id="15" name="TextBox 14">
            <a:extLst>
              <a:ext uri="{FF2B5EF4-FFF2-40B4-BE49-F238E27FC236}">
                <a16:creationId xmlns:a16="http://schemas.microsoft.com/office/drawing/2014/main" id="{F9C36570-E82E-4E70-B90C-43091B059FAF}"/>
              </a:ext>
            </a:extLst>
          </p:cNvPr>
          <p:cNvSpPr txBox="1"/>
          <p:nvPr/>
        </p:nvSpPr>
        <p:spPr>
          <a:xfrm>
            <a:off x="15426789" y="7768789"/>
            <a:ext cx="13037617"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Methodology</a:t>
            </a:r>
            <a:endParaRPr lang="en-US" sz="5000" b="1" dirty="0">
              <a:solidFill>
                <a:schemeClr val="accent1">
                  <a:lumMod val="50000"/>
                </a:schemeClr>
              </a:solidFill>
              <a:effectLst>
                <a:outerShdw blurRad="50800" dist="38100" dir="18900000" algn="bl" rotWithShape="0">
                  <a:prstClr val="black">
                    <a:alpha val="40000"/>
                  </a:prstClr>
                </a:outerShdw>
              </a:effectLst>
            </a:endParaRPr>
          </a:p>
        </p:txBody>
      </p:sp>
      <p:sp>
        <p:nvSpPr>
          <p:cNvPr id="18" name="TextBox 17">
            <a:extLst>
              <a:ext uri="{FF2B5EF4-FFF2-40B4-BE49-F238E27FC236}">
                <a16:creationId xmlns:a16="http://schemas.microsoft.com/office/drawing/2014/main" id="{0F511017-416F-4FE0-8FA1-12752D12370B}"/>
              </a:ext>
            </a:extLst>
          </p:cNvPr>
          <p:cNvSpPr txBox="1"/>
          <p:nvPr/>
        </p:nvSpPr>
        <p:spPr>
          <a:xfrm>
            <a:off x="16256870" y="24183393"/>
            <a:ext cx="5076497" cy="553998"/>
          </a:xfrm>
          <a:prstGeom prst="rect">
            <a:avLst/>
          </a:prstGeom>
          <a:noFill/>
        </p:spPr>
        <p:txBody>
          <a:bodyPr wrap="square" lIns="91440" tIns="45720" rIns="91440" bIns="45720" rtlCol="0" anchor="t">
            <a:spAutoFit/>
          </a:bodyPr>
          <a:lstStyle/>
          <a:p>
            <a:r>
              <a:rPr lang="en-US" sz="3000" b="1" dirty="0">
                <a:latin typeface="+mn-lt"/>
              </a:rPr>
              <a:t>Figure 4. </a:t>
            </a:r>
            <a:r>
              <a:rPr lang="en-US" sz="3000" b="1" dirty="0">
                <a:solidFill>
                  <a:schemeClr val="accent1">
                    <a:lumMod val="50000"/>
                  </a:schemeClr>
                </a:solidFill>
                <a:latin typeface="+mn-lt"/>
              </a:rPr>
              <a:t>Marker Classification</a:t>
            </a:r>
          </a:p>
        </p:txBody>
      </p:sp>
      <p:sp>
        <p:nvSpPr>
          <p:cNvPr id="19" name="TextBox 18">
            <a:extLst>
              <a:ext uri="{FF2B5EF4-FFF2-40B4-BE49-F238E27FC236}">
                <a16:creationId xmlns:a16="http://schemas.microsoft.com/office/drawing/2014/main" id="{81628794-CED7-427D-8B40-6EE093EEEF73}"/>
              </a:ext>
            </a:extLst>
          </p:cNvPr>
          <p:cNvSpPr txBox="1"/>
          <p:nvPr/>
        </p:nvSpPr>
        <p:spPr>
          <a:xfrm>
            <a:off x="21584925" y="24183393"/>
            <a:ext cx="6740532" cy="553998"/>
          </a:xfrm>
          <a:prstGeom prst="rect">
            <a:avLst/>
          </a:prstGeom>
          <a:noFill/>
        </p:spPr>
        <p:txBody>
          <a:bodyPr wrap="square" lIns="91440" tIns="45720" rIns="91440" bIns="45720" rtlCol="0" anchor="t">
            <a:spAutoFit/>
          </a:bodyPr>
          <a:lstStyle/>
          <a:p>
            <a:r>
              <a:rPr lang="en-US" sz="3000" b="1" dirty="0">
                <a:latin typeface="+mn-lt"/>
              </a:rPr>
              <a:t>Figure 5. </a:t>
            </a:r>
            <a:r>
              <a:rPr lang="en-US" sz="3000" b="1" dirty="0">
                <a:solidFill>
                  <a:schemeClr val="accent1">
                    <a:lumMod val="50000"/>
                  </a:schemeClr>
                </a:solidFill>
                <a:latin typeface="+mn-lt"/>
              </a:rPr>
              <a:t>Real-Time Marker Identification</a:t>
            </a:r>
          </a:p>
        </p:txBody>
      </p:sp>
      <p:sp>
        <p:nvSpPr>
          <p:cNvPr id="24" name="TextBox 23">
            <a:extLst>
              <a:ext uri="{FF2B5EF4-FFF2-40B4-BE49-F238E27FC236}">
                <a16:creationId xmlns:a16="http://schemas.microsoft.com/office/drawing/2014/main" id="{BC87F048-7E87-450A-9627-59C57DF1E31D}"/>
              </a:ext>
            </a:extLst>
          </p:cNvPr>
          <p:cNvSpPr txBox="1"/>
          <p:nvPr/>
        </p:nvSpPr>
        <p:spPr>
          <a:xfrm>
            <a:off x="734725" y="22958194"/>
            <a:ext cx="12773623"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Setup</a:t>
            </a:r>
          </a:p>
        </p:txBody>
      </p:sp>
      <p:sp>
        <p:nvSpPr>
          <p:cNvPr id="25" name="TextBox 24">
            <a:extLst>
              <a:ext uri="{FF2B5EF4-FFF2-40B4-BE49-F238E27FC236}">
                <a16:creationId xmlns:a16="http://schemas.microsoft.com/office/drawing/2014/main" id="{D3E56FF0-EE61-4BB3-A5E4-ADB5C48BEC0E}"/>
              </a:ext>
            </a:extLst>
          </p:cNvPr>
          <p:cNvSpPr txBox="1"/>
          <p:nvPr/>
        </p:nvSpPr>
        <p:spPr>
          <a:xfrm>
            <a:off x="734724" y="24420269"/>
            <a:ext cx="12773623" cy="7844837"/>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spAutoFit/>
          </a:bodyPr>
          <a:lstStyle/>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a:p>
            <a:pPr algn="ctr"/>
            <a:endParaRPr lang="en-US" sz="3000" b="1" dirty="0">
              <a:latin typeface="+mn-lt"/>
            </a:endParaRPr>
          </a:p>
        </p:txBody>
      </p:sp>
      <p:pic>
        <p:nvPicPr>
          <p:cNvPr id="26" name="Picture 25" descr="A picture containing text, electronics, computer, computer&#10;&#10;Description automatically generated">
            <a:extLst>
              <a:ext uri="{FF2B5EF4-FFF2-40B4-BE49-F238E27FC236}">
                <a16:creationId xmlns:a16="http://schemas.microsoft.com/office/drawing/2014/main" id="{A6741ED2-963D-49AD-A97D-A3334716AD2A}"/>
              </a:ext>
            </a:extLst>
          </p:cNvPr>
          <p:cNvPicPr>
            <a:picLocks noChangeAspect="1"/>
          </p:cNvPicPr>
          <p:nvPr/>
        </p:nvPicPr>
        <p:blipFill rotWithShape="1">
          <a:blip r:embed="rId4"/>
          <a:srcRect t="-2" b="29977"/>
          <a:stretch/>
        </p:blipFill>
        <p:spPr>
          <a:xfrm>
            <a:off x="1361086" y="24700431"/>
            <a:ext cx="2826327" cy="2184797"/>
          </a:xfrm>
          <a:prstGeom prst="rect">
            <a:avLst/>
          </a:prstGeom>
        </p:spPr>
      </p:pic>
      <p:sp>
        <p:nvSpPr>
          <p:cNvPr id="27" name="TextBox 26">
            <a:extLst>
              <a:ext uri="{FF2B5EF4-FFF2-40B4-BE49-F238E27FC236}">
                <a16:creationId xmlns:a16="http://schemas.microsoft.com/office/drawing/2014/main" id="{842D9993-3372-4CC4-A8C7-7E3A82DD293C}"/>
              </a:ext>
            </a:extLst>
          </p:cNvPr>
          <p:cNvSpPr txBox="1"/>
          <p:nvPr/>
        </p:nvSpPr>
        <p:spPr>
          <a:xfrm>
            <a:off x="5687423" y="24939515"/>
            <a:ext cx="2826327" cy="2123658"/>
          </a:xfrm>
          <a:prstGeom prst="rect">
            <a:avLst/>
          </a:prstGeom>
          <a:noFill/>
          <a:ln w="76200">
            <a:solidFill>
              <a:schemeClr val="accent1">
                <a:lumMod val="50000"/>
              </a:schemeClr>
            </a:solidFill>
          </a:ln>
        </p:spPr>
        <p:txBody>
          <a:bodyPr wrap="square" rtlCol="0">
            <a:spAutoFit/>
          </a:bodyPr>
          <a:lstStyle/>
          <a:p>
            <a:pPr algn="ctr"/>
            <a:r>
              <a:rPr lang="en-US" sz="4400">
                <a:solidFill>
                  <a:schemeClr val="accent1">
                    <a:lumMod val="50000"/>
                  </a:schemeClr>
                </a:solidFill>
                <a:effectLst>
                  <a:outerShdw blurRad="50800" dist="38100" dir="18900000" algn="bl" rotWithShape="0">
                    <a:prstClr val="black">
                      <a:alpha val="40000"/>
                    </a:prstClr>
                  </a:outerShdw>
                </a:effectLst>
              </a:rPr>
              <a:t>UAV Network Router</a:t>
            </a:r>
          </a:p>
        </p:txBody>
      </p:sp>
      <p:sp>
        <p:nvSpPr>
          <p:cNvPr id="28" name="TextBox 27">
            <a:extLst>
              <a:ext uri="{FF2B5EF4-FFF2-40B4-BE49-F238E27FC236}">
                <a16:creationId xmlns:a16="http://schemas.microsoft.com/office/drawing/2014/main" id="{09548B75-F3C9-45A7-88E3-B83FFC503991}"/>
              </a:ext>
            </a:extLst>
          </p:cNvPr>
          <p:cNvSpPr txBox="1"/>
          <p:nvPr/>
        </p:nvSpPr>
        <p:spPr>
          <a:xfrm>
            <a:off x="1275979" y="26901287"/>
            <a:ext cx="2996540" cy="523220"/>
          </a:xfrm>
          <a:prstGeom prst="rect">
            <a:avLst/>
          </a:prstGeom>
          <a:noFill/>
        </p:spPr>
        <p:txBody>
          <a:bodyPr wrap="square" rtlCol="0">
            <a:spAutoFit/>
          </a:bodyPr>
          <a:lstStyle/>
          <a:p>
            <a:pPr algn="ctr"/>
            <a:r>
              <a:rPr lang="en-US" sz="2800" b="1" dirty="0">
                <a:solidFill>
                  <a:schemeClr val="accent1">
                    <a:lumMod val="50000"/>
                  </a:schemeClr>
                </a:solidFill>
              </a:rPr>
              <a:t>Surface Book Pro</a:t>
            </a:r>
          </a:p>
        </p:txBody>
      </p:sp>
      <p:pic>
        <p:nvPicPr>
          <p:cNvPr id="29" name="Picture 28" descr="A picture containing table, stove, kitchen appliance&#10;&#10;Description automatically generated">
            <a:extLst>
              <a:ext uri="{FF2B5EF4-FFF2-40B4-BE49-F238E27FC236}">
                <a16:creationId xmlns:a16="http://schemas.microsoft.com/office/drawing/2014/main" id="{1153B096-B774-4FA9-AC10-90D6ACB8B7EE}"/>
              </a:ext>
            </a:extLst>
          </p:cNvPr>
          <p:cNvPicPr>
            <a:picLocks noChangeAspect="1"/>
          </p:cNvPicPr>
          <p:nvPr/>
        </p:nvPicPr>
        <p:blipFill rotWithShape="1">
          <a:blip r:embed="rId5"/>
          <a:srcRect l="7337" t="24400" r="9097" b="22735"/>
          <a:stretch/>
        </p:blipFill>
        <p:spPr>
          <a:xfrm>
            <a:off x="10058971" y="25036080"/>
            <a:ext cx="3204305" cy="2027093"/>
          </a:xfrm>
          <a:prstGeom prst="rect">
            <a:avLst/>
          </a:prstGeom>
        </p:spPr>
      </p:pic>
      <p:sp>
        <p:nvSpPr>
          <p:cNvPr id="30" name="TextBox 29">
            <a:extLst>
              <a:ext uri="{FF2B5EF4-FFF2-40B4-BE49-F238E27FC236}">
                <a16:creationId xmlns:a16="http://schemas.microsoft.com/office/drawing/2014/main" id="{9B5E9CD9-0E4C-4538-8551-86A0AE41B247}"/>
              </a:ext>
            </a:extLst>
          </p:cNvPr>
          <p:cNvSpPr txBox="1"/>
          <p:nvPr/>
        </p:nvSpPr>
        <p:spPr>
          <a:xfrm>
            <a:off x="10680450" y="30459156"/>
            <a:ext cx="2646759" cy="523220"/>
          </a:xfrm>
          <a:prstGeom prst="rect">
            <a:avLst/>
          </a:prstGeom>
          <a:noFill/>
        </p:spPr>
        <p:txBody>
          <a:bodyPr wrap="square" rtlCol="0">
            <a:spAutoFit/>
          </a:bodyPr>
          <a:lstStyle/>
          <a:p>
            <a:pPr algn="ctr"/>
            <a:r>
              <a:rPr lang="en-US" sz="2800" b="1" dirty="0">
                <a:solidFill>
                  <a:schemeClr val="accent1">
                    <a:lumMod val="50000"/>
                  </a:schemeClr>
                </a:solidFill>
              </a:rPr>
              <a:t>ArUco Marker 0</a:t>
            </a:r>
          </a:p>
        </p:txBody>
      </p:sp>
      <p:sp>
        <p:nvSpPr>
          <p:cNvPr id="31" name="TextBox 30">
            <a:extLst>
              <a:ext uri="{FF2B5EF4-FFF2-40B4-BE49-F238E27FC236}">
                <a16:creationId xmlns:a16="http://schemas.microsoft.com/office/drawing/2014/main" id="{0809E9F7-8840-46A0-AF09-131346FB97C2}"/>
              </a:ext>
            </a:extLst>
          </p:cNvPr>
          <p:cNvSpPr txBox="1"/>
          <p:nvPr/>
        </p:nvSpPr>
        <p:spPr>
          <a:xfrm>
            <a:off x="4006813" y="30461338"/>
            <a:ext cx="2826326" cy="523220"/>
          </a:xfrm>
          <a:prstGeom prst="rect">
            <a:avLst/>
          </a:prstGeom>
          <a:noFill/>
        </p:spPr>
        <p:txBody>
          <a:bodyPr wrap="square" rtlCol="0">
            <a:spAutoFit/>
          </a:bodyPr>
          <a:lstStyle/>
          <a:p>
            <a:pPr algn="ctr"/>
            <a:r>
              <a:rPr lang="en-US" sz="2800" b="1" dirty="0">
                <a:solidFill>
                  <a:schemeClr val="accent1">
                    <a:lumMod val="50000"/>
                  </a:schemeClr>
                </a:solidFill>
              </a:rPr>
              <a:t>ArUco Marker 10</a:t>
            </a:r>
          </a:p>
        </p:txBody>
      </p:sp>
      <p:sp>
        <p:nvSpPr>
          <p:cNvPr id="32" name="TextBox 31">
            <a:extLst>
              <a:ext uri="{FF2B5EF4-FFF2-40B4-BE49-F238E27FC236}">
                <a16:creationId xmlns:a16="http://schemas.microsoft.com/office/drawing/2014/main" id="{54A6A1B7-E05C-4824-80EE-4E37DBADCC5D}"/>
              </a:ext>
            </a:extLst>
          </p:cNvPr>
          <p:cNvSpPr txBox="1"/>
          <p:nvPr/>
        </p:nvSpPr>
        <p:spPr>
          <a:xfrm>
            <a:off x="7688278" y="30919799"/>
            <a:ext cx="2328554" cy="523220"/>
          </a:xfrm>
          <a:prstGeom prst="rect">
            <a:avLst/>
          </a:prstGeom>
          <a:noFill/>
        </p:spPr>
        <p:txBody>
          <a:bodyPr wrap="square" rtlCol="0">
            <a:spAutoFit/>
          </a:bodyPr>
          <a:lstStyle/>
          <a:p>
            <a:pPr algn="ctr"/>
            <a:r>
              <a:rPr lang="en-US" sz="2800" b="1" dirty="0">
                <a:solidFill>
                  <a:schemeClr val="accent1">
                    <a:lumMod val="50000"/>
                  </a:schemeClr>
                </a:solidFill>
              </a:rPr>
              <a:t>Crack Sample</a:t>
            </a:r>
          </a:p>
        </p:txBody>
      </p:sp>
      <p:sp>
        <p:nvSpPr>
          <p:cNvPr id="33" name="TextBox 32">
            <a:extLst>
              <a:ext uri="{FF2B5EF4-FFF2-40B4-BE49-F238E27FC236}">
                <a16:creationId xmlns:a16="http://schemas.microsoft.com/office/drawing/2014/main" id="{A3DEFBF8-6C3E-4311-ADE3-A4E8051AD946}"/>
              </a:ext>
            </a:extLst>
          </p:cNvPr>
          <p:cNvSpPr txBox="1"/>
          <p:nvPr/>
        </p:nvSpPr>
        <p:spPr>
          <a:xfrm>
            <a:off x="4233933" y="25323236"/>
            <a:ext cx="1351829" cy="523220"/>
          </a:xfrm>
          <a:prstGeom prst="rect">
            <a:avLst/>
          </a:prstGeom>
          <a:noFill/>
        </p:spPr>
        <p:txBody>
          <a:bodyPr wrap="square" rtlCol="0">
            <a:spAutoFit/>
          </a:bodyPr>
          <a:lstStyle/>
          <a:p>
            <a:pPr algn="ctr"/>
            <a:r>
              <a:rPr lang="en-US" sz="2800" b="1" dirty="0">
                <a:solidFill>
                  <a:schemeClr val="accent1">
                    <a:lumMod val="50000"/>
                  </a:schemeClr>
                </a:solidFill>
              </a:rPr>
              <a:t>Wi-Fi</a:t>
            </a:r>
          </a:p>
        </p:txBody>
      </p:sp>
      <p:sp>
        <p:nvSpPr>
          <p:cNvPr id="34" name="Arrow: Left-Right 33">
            <a:extLst>
              <a:ext uri="{FF2B5EF4-FFF2-40B4-BE49-F238E27FC236}">
                <a16:creationId xmlns:a16="http://schemas.microsoft.com/office/drawing/2014/main" id="{BAC5023A-3228-4588-8E8D-AFB97B11B1FB}"/>
              </a:ext>
            </a:extLst>
          </p:cNvPr>
          <p:cNvSpPr/>
          <p:nvPr/>
        </p:nvSpPr>
        <p:spPr>
          <a:xfrm>
            <a:off x="4314381" y="25840305"/>
            <a:ext cx="1246074" cy="257604"/>
          </a:xfrm>
          <a:prstGeom prst="lef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2DACBC6-D0F0-4717-80B1-0A60B186BB81}"/>
              </a:ext>
            </a:extLst>
          </p:cNvPr>
          <p:cNvSpPr txBox="1"/>
          <p:nvPr/>
        </p:nvSpPr>
        <p:spPr>
          <a:xfrm>
            <a:off x="8387367" y="25323135"/>
            <a:ext cx="1824189" cy="523220"/>
          </a:xfrm>
          <a:prstGeom prst="rect">
            <a:avLst/>
          </a:prstGeom>
          <a:noFill/>
        </p:spPr>
        <p:txBody>
          <a:bodyPr wrap="square" rtlCol="0">
            <a:spAutoFit/>
          </a:bodyPr>
          <a:lstStyle/>
          <a:p>
            <a:pPr algn="ctr"/>
            <a:r>
              <a:rPr lang="en-US" sz="2800" b="1" dirty="0">
                <a:solidFill>
                  <a:schemeClr val="accent1">
                    <a:lumMod val="50000"/>
                  </a:schemeClr>
                </a:solidFill>
              </a:rPr>
              <a:t>Tello SDK</a:t>
            </a:r>
          </a:p>
        </p:txBody>
      </p:sp>
      <p:sp>
        <p:nvSpPr>
          <p:cNvPr id="37" name="Arrow: Left-Right 36">
            <a:extLst>
              <a:ext uri="{FF2B5EF4-FFF2-40B4-BE49-F238E27FC236}">
                <a16:creationId xmlns:a16="http://schemas.microsoft.com/office/drawing/2014/main" id="{5CA97324-FB64-47A5-9283-37917EC36F60}"/>
              </a:ext>
            </a:extLst>
          </p:cNvPr>
          <p:cNvSpPr/>
          <p:nvPr/>
        </p:nvSpPr>
        <p:spPr>
          <a:xfrm rot="5400000">
            <a:off x="2332697" y="27769692"/>
            <a:ext cx="885745" cy="260247"/>
          </a:xfrm>
          <a:prstGeom prst="lef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Left-Right 37">
            <a:extLst>
              <a:ext uri="{FF2B5EF4-FFF2-40B4-BE49-F238E27FC236}">
                <a16:creationId xmlns:a16="http://schemas.microsoft.com/office/drawing/2014/main" id="{4D7E15D5-5612-4A75-A8AB-63A32C273BD3}"/>
              </a:ext>
            </a:extLst>
          </p:cNvPr>
          <p:cNvSpPr/>
          <p:nvPr/>
        </p:nvSpPr>
        <p:spPr>
          <a:xfrm rot="5400000">
            <a:off x="11061312" y="27517457"/>
            <a:ext cx="1199621" cy="257603"/>
          </a:xfrm>
          <a:prstGeom prst="lef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Bracket 38">
            <a:extLst>
              <a:ext uri="{FF2B5EF4-FFF2-40B4-BE49-F238E27FC236}">
                <a16:creationId xmlns:a16="http://schemas.microsoft.com/office/drawing/2014/main" id="{D02E9532-DE60-49BB-B8F5-91625D686711}"/>
              </a:ext>
            </a:extLst>
          </p:cNvPr>
          <p:cNvSpPr/>
          <p:nvPr/>
        </p:nvSpPr>
        <p:spPr>
          <a:xfrm rot="5400000" flipH="1">
            <a:off x="8585372" y="24385254"/>
            <a:ext cx="225928" cy="8218983"/>
          </a:xfrm>
          <a:prstGeom prst="rightBracket">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TextBox 39">
            <a:extLst>
              <a:ext uri="{FF2B5EF4-FFF2-40B4-BE49-F238E27FC236}">
                <a16:creationId xmlns:a16="http://schemas.microsoft.com/office/drawing/2014/main" id="{AC591538-BD57-4904-AFDB-6C3A8E7C4427}"/>
              </a:ext>
            </a:extLst>
          </p:cNvPr>
          <p:cNvSpPr txBox="1"/>
          <p:nvPr/>
        </p:nvSpPr>
        <p:spPr>
          <a:xfrm>
            <a:off x="8619503" y="27280756"/>
            <a:ext cx="3091983" cy="523220"/>
          </a:xfrm>
          <a:prstGeom prst="rect">
            <a:avLst/>
          </a:prstGeom>
          <a:noFill/>
        </p:spPr>
        <p:txBody>
          <a:bodyPr wrap="square" rtlCol="0">
            <a:spAutoFit/>
          </a:bodyPr>
          <a:lstStyle/>
          <a:p>
            <a:pPr algn="ctr"/>
            <a:r>
              <a:rPr lang="en-US" sz="2800" b="1" dirty="0">
                <a:solidFill>
                  <a:schemeClr val="accent1">
                    <a:lumMod val="50000"/>
                  </a:schemeClr>
                </a:solidFill>
              </a:rPr>
              <a:t>Image Processing</a:t>
            </a:r>
          </a:p>
        </p:txBody>
      </p:sp>
      <p:sp>
        <p:nvSpPr>
          <p:cNvPr id="41" name="Arrow: Right 40">
            <a:extLst>
              <a:ext uri="{FF2B5EF4-FFF2-40B4-BE49-F238E27FC236}">
                <a16:creationId xmlns:a16="http://schemas.microsoft.com/office/drawing/2014/main" id="{F91715EB-6352-489F-B222-E0E98EDE83B0}"/>
              </a:ext>
            </a:extLst>
          </p:cNvPr>
          <p:cNvSpPr/>
          <p:nvPr/>
        </p:nvSpPr>
        <p:spPr>
          <a:xfrm rot="10800000">
            <a:off x="10227669" y="29672147"/>
            <a:ext cx="703855" cy="254352"/>
          </a:xfrm>
          <a:prstGeom prs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F426C58A-32A3-4710-810A-8C9E8CA24466}"/>
              </a:ext>
            </a:extLst>
          </p:cNvPr>
          <p:cNvPicPr>
            <a:picLocks noChangeAspect="1"/>
          </p:cNvPicPr>
          <p:nvPr/>
        </p:nvPicPr>
        <p:blipFill>
          <a:blip r:embed="rId6"/>
          <a:stretch>
            <a:fillRect/>
          </a:stretch>
        </p:blipFill>
        <p:spPr>
          <a:xfrm>
            <a:off x="10955634" y="28653929"/>
            <a:ext cx="2096393" cy="1805227"/>
          </a:xfrm>
          <a:prstGeom prst="rect">
            <a:avLst/>
          </a:prstGeom>
        </p:spPr>
      </p:pic>
      <p:pic>
        <p:nvPicPr>
          <p:cNvPr id="43" name="Picture 42">
            <a:extLst>
              <a:ext uri="{FF2B5EF4-FFF2-40B4-BE49-F238E27FC236}">
                <a16:creationId xmlns:a16="http://schemas.microsoft.com/office/drawing/2014/main" id="{DAAE5B29-10B8-4619-AE16-B9430CC16543}"/>
              </a:ext>
            </a:extLst>
          </p:cNvPr>
          <p:cNvPicPr>
            <a:picLocks noChangeAspect="1"/>
          </p:cNvPicPr>
          <p:nvPr/>
        </p:nvPicPr>
        <p:blipFill>
          <a:blip r:embed="rId7"/>
          <a:stretch>
            <a:fillRect/>
          </a:stretch>
        </p:blipFill>
        <p:spPr>
          <a:xfrm>
            <a:off x="4405267" y="28659764"/>
            <a:ext cx="2101746" cy="1788825"/>
          </a:xfrm>
          <a:prstGeom prst="rect">
            <a:avLst/>
          </a:prstGeom>
        </p:spPr>
      </p:pic>
      <p:pic>
        <p:nvPicPr>
          <p:cNvPr id="45" name="Picture 44">
            <a:extLst>
              <a:ext uri="{FF2B5EF4-FFF2-40B4-BE49-F238E27FC236}">
                <a16:creationId xmlns:a16="http://schemas.microsoft.com/office/drawing/2014/main" id="{B1097FEA-E43E-4DBF-AA38-8CD2C62BBF3B}"/>
              </a:ext>
            </a:extLst>
          </p:cNvPr>
          <p:cNvPicPr>
            <a:picLocks noChangeAspect="1"/>
          </p:cNvPicPr>
          <p:nvPr/>
        </p:nvPicPr>
        <p:blipFill>
          <a:blip r:embed="rId8"/>
          <a:stretch>
            <a:fillRect/>
          </a:stretch>
        </p:blipFill>
        <p:spPr>
          <a:xfrm>
            <a:off x="7701456" y="28610698"/>
            <a:ext cx="2302198" cy="2306113"/>
          </a:xfrm>
          <a:prstGeom prst="rect">
            <a:avLst/>
          </a:prstGeom>
        </p:spPr>
      </p:pic>
      <p:sp>
        <p:nvSpPr>
          <p:cNvPr id="46" name="TextBox 45">
            <a:extLst>
              <a:ext uri="{FF2B5EF4-FFF2-40B4-BE49-F238E27FC236}">
                <a16:creationId xmlns:a16="http://schemas.microsoft.com/office/drawing/2014/main" id="{FCDAD3CE-8AD5-490A-BCE7-412D619692F8}"/>
              </a:ext>
            </a:extLst>
          </p:cNvPr>
          <p:cNvSpPr txBox="1"/>
          <p:nvPr/>
        </p:nvSpPr>
        <p:spPr>
          <a:xfrm>
            <a:off x="3424063" y="31554055"/>
            <a:ext cx="7362337" cy="523220"/>
          </a:xfrm>
          <a:prstGeom prst="rect">
            <a:avLst/>
          </a:prstGeom>
          <a:noFill/>
        </p:spPr>
        <p:txBody>
          <a:bodyPr wrap="square" rtlCol="0">
            <a:spAutoFit/>
          </a:bodyPr>
          <a:lstStyle/>
          <a:p>
            <a:pPr algn="ctr"/>
            <a:r>
              <a:rPr lang="en-US" sz="2800" b="1" dirty="0"/>
              <a:t>Figure 1.  </a:t>
            </a:r>
            <a:r>
              <a:rPr lang="en-US" sz="2800" b="1" dirty="0">
                <a:solidFill>
                  <a:schemeClr val="accent1">
                    <a:lumMod val="50000"/>
                  </a:schemeClr>
                </a:solidFill>
              </a:rPr>
              <a:t>Simulation Setup / IoT Hub Connection </a:t>
            </a:r>
          </a:p>
        </p:txBody>
      </p:sp>
      <p:sp>
        <p:nvSpPr>
          <p:cNvPr id="47" name="TextBox 46">
            <a:extLst>
              <a:ext uri="{FF2B5EF4-FFF2-40B4-BE49-F238E27FC236}">
                <a16:creationId xmlns:a16="http://schemas.microsoft.com/office/drawing/2014/main" id="{07E635BC-43BD-4DDD-A13B-6BB5DF6761D1}"/>
              </a:ext>
            </a:extLst>
          </p:cNvPr>
          <p:cNvSpPr txBox="1"/>
          <p:nvPr/>
        </p:nvSpPr>
        <p:spPr>
          <a:xfrm>
            <a:off x="1538948" y="28541552"/>
            <a:ext cx="2470602" cy="1077218"/>
          </a:xfrm>
          <a:prstGeom prst="rect">
            <a:avLst/>
          </a:prstGeom>
          <a:noFill/>
          <a:ln w="76200">
            <a:solidFill>
              <a:schemeClr val="accent1">
                <a:lumMod val="50000"/>
              </a:schemeClr>
            </a:solidFill>
          </a:ln>
        </p:spPr>
        <p:txBody>
          <a:bodyPr wrap="square" rtlCol="0">
            <a:spAutoFit/>
          </a:bodyPr>
          <a:lstStyle/>
          <a:p>
            <a:pPr algn="ctr"/>
            <a:endParaRPr lang="en-US" sz="1000" dirty="0">
              <a:solidFill>
                <a:schemeClr val="accent1">
                  <a:lumMod val="50000"/>
                </a:schemeClr>
              </a:solidFill>
              <a:effectLst>
                <a:outerShdw blurRad="50800" dist="38100" dir="18900000" algn="bl" rotWithShape="0">
                  <a:prstClr val="black">
                    <a:alpha val="40000"/>
                  </a:prstClr>
                </a:outerShdw>
              </a:effectLst>
            </a:endParaRPr>
          </a:p>
          <a:p>
            <a:pPr algn="ctr"/>
            <a:r>
              <a:rPr lang="en-US" sz="4400" dirty="0">
                <a:solidFill>
                  <a:schemeClr val="accent1">
                    <a:lumMod val="50000"/>
                  </a:schemeClr>
                </a:solidFill>
                <a:effectLst>
                  <a:outerShdw blurRad="50800" dist="38100" dir="18900000" algn="bl" rotWithShape="0">
                    <a:prstClr val="black">
                      <a:alpha val="40000"/>
                    </a:prstClr>
                  </a:outerShdw>
                </a:effectLst>
              </a:rPr>
              <a:t>IoT Hub</a:t>
            </a:r>
          </a:p>
          <a:p>
            <a:pPr algn="ctr"/>
            <a:endParaRPr lang="en-US" sz="1000" dirty="0">
              <a:solidFill>
                <a:schemeClr val="accent1">
                  <a:lumMod val="50000"/>
                </a:schemeClr>
              </a:solidFill>
              <a:effectLst>
                <a:outerShdw blurRad="50800" dist="38100" dir="18900000" algn="bl" rotWithShape="0">
                  <a:prstClr val="black">
                    <a:alpha val="40000"/>
                  </a:prstClr>
                </a:outerShdw>
              </a:effectLst>
            </a:endParaRPr>
          </a:p>
        </p:txBody>
      </p:sp>
      <p:sp>
        <p:nvSpPr>
          <p:cNvPr id="48" name="Arrow: Left-Right 47">
            <a:extLst>
              <a:ext uri="{FF2B5EF4-FFF2-40B4-BE49-F238E27FC236}">
                <a16:creationId xmlns:a16="http://schemas.microsoft.com/office/drawing/2014/main" id="{BC9543AC-326F-407B-9A3A-BBD5A2510E1D}"/>
              </a:ext>
            </a:extLst>
          </p:cNvPr>
          <p:cNvSpPr/>
          <p:nvPr/>
        </p:nvSpPr>
        <p:spPr>
          <a:xfrm>
            <a:off x="8640718" y="25841351"/>
            <a:ext cx="1246074" cy="257604"/>
          </a:xfrm>
          <a:prstGeom prst="lef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Arrow: Right 48">
            <a:extLst>
              <a:ext uri="{FF2B5EF4-FFF2-40B4-BE49-F238E27FC236}">
                <a16:creationId xmlns:a16="http://schemas.microsoft.com/office/drawing/2014/main" id="{9F4C9BBF-2CC8-40CB-AAEF-9F151BCF0767}"/>
              </a:ext>
            </a:extLst>
          </p:cNvPr>
          <p:cNvSpPr/>
          <p:nvPr/>
        </p:nvSpPr>
        <p:spPr>
          <a:xfrm rot="10800000">
            <a:off x="6809758" y="29635307"/>
            <a:ext cx="703855" cy="254352"/>
          </a:xfrm>
          <a:prstGeom prst="right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A6D94C54-1226-4C5B-B0F1-6006190CA47F}"/>
              </a:ext>
            </a:extLst>
          </p:cNvPr>
          <p:cNvPicPr>
            <a:picLocks noChangeAspect="1"/>
          </p:cNvPicPr>
          <p:nvPr/>
        </p:nvPicPr>
        <p:blipFill>
          <a:blip r:embed="rId9"/>
          <a:stretch>
            <a:fillRect/>
          </a:stretch>
        </p:blipFill>
        <p:spPr>
          <a:xfrm>
            <a:off x="15986123" y="9457554"/>
            <a:ext cx="11918948" cy="3719252"/>
          </a:xfrm>
          <a:prstGeom prst="rect">
            <a:avLst/>
          </a:prstGeom>
        </p:spPr>
      </p:pic>
      <p:grpSp>
        <p:nvGrpSpPr>
          <p:cNvPr id="50" name="Group 49">
            <a:extLst>
              <a:ext uri="{FF2B5EF4-FFF2-40B4-BE49-F238E27FC236}">
                <a16:creationId xmlns:a16="http://schemas.microsoft.com/office/drawing/2014/main" id="{7EF01FB8-9EAA-43A8-9EFE-0D6D94BB1832}"/>
              </a:ext>
            </a:extLst>
          </p:cNvPr>
          <p:cNvGrpSpPr/>
          <p:nvPr/>
        </p:nvGrpSpPr>
        <p:grpSpPr>
          <a:xfrm>
            <a:off x="17091003" y="13746096"/>
            <a:ext cx="9709187" cy="3430402"/>
            <a:chOff x="357478" y="2006029"/>
            <a:chExt cx="8272480" cy="2918320"/>
          </a:xfrm>
        </p:grpSpPr>
        <p:pic>
          <p:nvPicPr>
            <p:cNvPr id="51" name="Picture 50">
              <a:extLst>
                <a:ext uri="{FF2B5EF4-FFF2-40B4-BE49-F238E27FC236}">
                  <a16:creationId xmlns:a16="http://schemas.microsoft.com/office/drawing/2014/main" id="{24835CEB-BC5E-4C9E-A600-8FD28AA1B9AF}"/>
                </a:ext>
              </a:extLst>
            </p:cNvPr>
            <p:cNvPicPr>
              <a:picLocks noChangeAspect="1"/>
            </p:cNvPicPr>
            <p:nvPr/>
          </p:nvPicPr>
          <p:blipFill>
            <a:blip r:embed="rId10"/>
            <a:stretch>
              <a:fillRect/>
            </a:stretch>
          </p:blipFill>
          <p:spPr>
            <a:xfrm>
              <a:off x="514042" y="2038313"/>
              <a:ext cx="8115916" cy="2886036"/>
            </a:xfrm>
            <a:prstGeom prst="rect">
              <a:avLst/>
            </a:prstGeom>
          </p:spPr>
        </p:pic>
        <p:pic>
          <p:nvPicPr>
            <p:cNvPr id="52" name="Picture 4" descr="Logo&#10;&#10;Description automatically generated">
              <a:extLst>
                <a:ext uri="{FF2B5EF4-FFF2-40B4-BE49-F238E27FC236}">
                  <a16:creationId xmlns:a16="http://schemas.microsoft.com/office/drawing/2014/main" id="{81CFE4FD-B3DD-412D-8B8F-E3920B2C9B03}"/>
                </a:ext>
              </a:extLst>
            </p:cNvPr>
            <p:cNvPicPr>
              <a:picLocks noChangeAspect="1"/>
            </p:cNvPicPr>
            <p:nvPr/>
          </p:nvPicPr>
          <p:blipFill>
            <a:blip r:embed="rId11"/>
            <a:stretch>
              <a:fillRect/>
            </a:stretch>
          </p:blipFill>
          <p:spPr>
            <a:xfrm>
              <a:off x="357478" y="2006029"/>
              <a:ext cx="3426958" cy="2703070"/>
            </a:xfrm>
            <a:prstGeom prst="rect">
              <a:avLst/>
            </a:prstGeom>
          </p:spPr>
        </p:pic>
      </p:grpSp>
      <p:pic>
        <p:nvPicPr>
          <p:cNvPr id="53" name="Picture 52">
            <a:extLst>
              <a:ext uri="{FF2B5EF4-FFF2-40B4-BE49-F238E27FC236}">
                <a16:creationId xmlns:a16="http://schemas.microsoft.com/office/drawing/2014/main" id="{BADE8688-5F2F-44F7-BD98-0E24BEECA6D3}"/>
              </a:ext>
            </a:extLst>
          </p:cNvPr>
          <p:cNvPicPr>
            <a:picLocks noChangeAspect="1"/>
          </p:cNvPicPr>
          <p:nvPr/>
        </p:nvPicPr>
        <p:blipFill>
          <a:blip r:embed="rId12"/>
          <a:stretch>
            <a:fillRect/>
          </a:stretch>
        </p:blipFill>
        <p:spPr>
          <a:xfrm>
            <a:off x="16256870" y="18498980"/>
            <a:ext cx="4936905" cy="5431393"/>
          </a:xfrm>
          <a:prstGeom prst="rect">
            <a:avLst/>
          </a:prstGeom>
        </p:spPr>
      </p:pic>
      <p:sp>
        <p:nvSpPr>
          <p:cNvPr id="55" name="TextBox 54">
            <a:extLst>
              <a:ext uri="{FF2B5EF4-FFF2-40B4-BE49-F238E27FC236}">
                <a16:creationId xmlns:a16="http://schemas.microsoft.com/office/drawing/2014/main" id="{8D30554E-E315-4EFE-84DC-08F6F77A37F4}"/>
              </a:ext>
            </a:extLst>
          </p:cNvPr>
          <p:cNvSpPr txBox="1"/>
          <p:nvPr/>
        </p:nvSpPr>
        <p:spPr>
          <a:xfrm>
            <a:off x="29792741" y="8830157"/>
            <a:ext cx="12822476" cy="11538156"/>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nchor="ctr">
            <a:spAutoFit/>
          </a:bodyPr>
          <a:lstStyle/>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500" dirty="0">
              <a:solidFill>
                <a:srgbClr val="000000"/>
              </a:solidFill>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a typeface="Times New Roman" panose="02020603050405020304" pitchFamily="18" charset="0"/>
            </a:endParaRPr>
          </a:p>
          <a:p>
            <a:endParaRPr lang="en-US" sz="3000" dirty="0">
              <a:solidFill>
                <a:srgbClr val="000000"/>
              </a:solidFill>
              <a:effectLst/>
              <a:latin typeface="+mn-lt"/>
              <a:ea typeface="Times New Roman" panose="02020603050405020304" pitchFamily="18" charset="0"/>
            </a:endParaRPr>
          </a:p>
        </p:txBody>
      </p:sp>
      <p:sp>
        <p:nvSpPr>
          <p:cNvPr id="56" name="TextBox 55">
            <a:extLst>
              <a:ext uri="{FF2B5EF4-FFF2-40B4-BE49-F238E27FC236}">
                <a16:creationId xmlns:a16="http://schemas.microsoft.com/office/drawing/2014/main" id="{06BF0525-D9CD-4F9C-A835-00259D5226FE}"/>
              </a:ext>
            </a:extLst>
          </p:cNvPr>
          <p:cNvSpPr txBox="1"/>
          <p:nvPr/>
        </p:nvSpPr>
        <p:spPr>
          <a:xfrm>
            <a:off x="29808786" y="7852336"/>
            <a:ext cx="12822476"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Results</a:t>
            </a:r>
          </a:p>
        </p:txBody>
      </p:sp>
      <p:sp>
        <p:nvSpPr>
          <p:cNvPr id="64" name="TextBox 63">
            <a:extLst>
              <a:ext uri="{FF2B5EF4-FFF2-40B4-BE49-F238E27FC236}">
                <a16:creationId xmlns:a16="http://schemas.microsoft.com/office/drawing/2014/main" id="{FE9B0FAE-6F13-463C-AB0C-49D6F3784984}"/>
              </a:ext>
            </a:extLst>
          </p:cNvPr>
          <p:cNvSpPr txBox="1"/>
          <p:nvPr/>
        </p:nvSpPr>
        <p:spPr>
          <a:xfrm>
            <a:off x="29857641" y="21616712"/>
            <a:ext cx="12773622" cy="3843742"/>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nchor="t">
            <a:spAutoFit/>
          </a:bodyPr>
          <a:lstStyle/>
          <a:p>
            <a:r>
              <a:rPr lang="en-US" sz="3000">
                <a:latin typeface="Calibri"/>
                <a:cs typeface="Calibri"/>
              </a:rPr>
              <a:t>	In this work we have successfully demonstrated a system that allows for UAV navigation based on ArUco markers with results of image processing techniques applied to detect cracks as objects of interest (defects) in images of concrete, with the an IoT interface. </a:t>
            </a:r>
            <a:endParaRPr lang="en-US" sz="3000"/>
          </a:p>
          <a:p>
            <a:endParaRPr lang="en-US" sz="1000"/>
          </a:p>
          <a:p>
            <a:r>
              <a:rPr lang="en-US" sz="3000">
                <a:latin typeface="Calibri"/>
                <a:cs typeface="Calibri"/>
              </a:rPr>
              <a:t>          Future work  will include determining accuracy of path planning with motion capture devices, and additional methods of creating path planning guidance for UAV navigation.</a:t>
            </a:r>
          </a:p>
        </p:txBody>
      </p:sp>
      <p:sp>
        <p:nvSpPr>
          <p:cNvPr id="65" name="TextBox 64">
            <a:extLst>
              <a:ext uri="{FF2B5EF4-FFF2-40B4-BE49-F238E27FC236}">
                <a16:creationId xmlns:a16="http://schemas.microsoft.com/office/drawing/2014/main" id="{40D2AA99-37DE-4078-9487-2FEF1F95BB17}"/>
              </a:ext>
            </a:extLst>
          </p:cNvPr>
          <p:cNvSpPr txBox="1"/>
          <p:nvPr/>
        </p:nvSpPr>
        <p:spPr>
          <a:xfrm>
            <a:off x="29857640" y="20225149"/>
            <a:ext cx="12773623" cy="1518811"/>
          </a:xfrm>
          <a:prstGeom prst="rect">
            <a:avLst/>
          </a:prstGeom>
          <a:noFill/>
          <a:ln>
            <a:noFill/>
          </a:ln>
        </p:spPr>
        <p:txBody>
          <a:bodyPr wrap="square" lIns="453767" tIns="226884" rIns="453767" bIns="226884" rtlCol="0">
            <a:spAutoFit/>
          </a:bodyPr>
          <a:lstStyle/>
          <a:p>
            <a:pPr algn="ctr"/>
            <a:r>
              <a:rPr lang="en-US" sz="6892" b="1">
                <a:solidFill>
                  <a:schemeClr val="accent1">
                    <a:lumMod val="50000"/>
                  </a:schemeClr>
                </a:solidFill>
                <a:effectLst>
                  <a:outerShdw blurRad="50800" dist="38100" dir="18900000" algn="bl" rotWithShape="0">
                    <a:prstClr val="black">
                      <a:alpha val="40000"/>
                    </a:prstClr>
                  </a:outerShdw>
                </a:effectLst>
              </a:rPr>
              <a:t>Conclusion</a:t>
            </a:r>
          </a:p>
        </p:txBody>
      </p:sp>
      <p:sp>
        <p:nvSpPr>
          <p:cNvPr id="66" name="TextBox 65">
            <a:extLst>
              <a:ext uri="{FF2B5EF4-FFF2-40B4-BE49-F238E27FC236}">
                <a16:creationId xmlns:a16="http://schemas.microsoft.com/office/drawing/2014/main" id="{1637DF5B-266A-43D2-9F04-6E0CFA1EA5DD}"/>
              </a:ext>
            </a:extLst>
          </p:cNvPr>
          <p:cNvSpPr txBox="1"/>
          <p:nvPr/>
        </p:nvSpPr>
        <p:spPr>
          <a:xfrm>
            <a:off x="29841595" y="25363879"/>
            <a:ext cx="12773622" cy="1518811"/>
          </a:xfrm>
          <a:prstGeom prst="rect">
            <a:avLst/>
          </a:prstGeom>
          <a:noFill/>
          <a:ln>
            <a:noFill/>
          </a:ln>
        </p:spPr>
        <p:txBody>
          <a:bodyPr wrap="square" lIns="453767" tIns="226884" rIns="453767" bIns="226884" rtlCol="0">
            <a:spAutoFit/>
          </a:bodyPr>
          <a:lstStyle/>
          <a:p>
            <a:pPr algn="ctr"/>
            <a:r>
              <a:rPr lang="en-US" sz="6892" b="1" dirty="0">
                <a:solidFill>
                  <a:schemeClr val="accent1">
                    <a:lumMod val="50000"/>
                  </a:schemeClr>
                </a:solidFill>
                <a:effectLst>
                  <a:outerShdw blurRad="50800" dist="38100" dir="18900000" algn="bl" rotWithShape="0">
                    <a:prstClr val="black">
                      <a:alpha val="40000"/>
                    </a:prstClr>
                  </a:outerShdw>
                </a:effectLst>
              </a:rPr>
              <a:t>Acknowledgements </a:t>
            </a:r>
          </a:p>
        </p:txBody>
      </p:sp>
      <p:sp>
        <p:nvSpPr>
          <p:cNvPr id="67" name="TextBox 66">
            <a:extLst>
              <a:ext uri="{FF2B5EF4-FFF2-40B4-BE49-F238E27FC236}">
                <a16:creationId xmlns:a16="http://schemas.microsoft.com/office/drawing/2014/main" id="{892DD83B-8BE6-4FAC-A11B-6D66E3C2A3EE}"/>
              </a:ext>
            </a:extLst>
          </p:cNvPr>
          <p:cNvSpPr txBox="1"/>
          <p:nvPr/>
        </p:nvSpPr>
        <p:spPr>
          <a:xfrm>
            <a:off x="29857640" y="26805376"/>
            <a:ext cx="12773622" cy="1443084"/>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nchor="t">
            <a:spAutoFit/>
          </a:bodyPr>
          <a:lstStyle/>
          <a:p>
            <a:r>
              <a:rPr lang="en-US" sz="3200" dirty="0">
                <a:latin typeface="Calibri"/>
                <a:cs typeface="Calibri"/>
              </a:rPr>
              <a:t>This project is funded in part by </a:t>
            </a:r>
            <a:r>
              <a:rPr lang="en-US" sz="3000" dirty="0">
                <a:latin typeface="Calibri"/>
                <a:cs typeface="Calibri"/>
              </a:rPr>
              <a:t>the </a:t>
            </a:r>
            <a:r>
              <a:rPr lang="en-US" sz="3200" dirty="0">
                <a:latin typeface="Calibri"/>
                <a:cs typeface="Calibri"/>
              </a:rPr>
              <a:t>McNair Scholars </a:t>
            </a:r>
          </a:p>
          <a:p>
            <a:r>
              <a:rPr lang="en-US" sz="3200" dirty="0">
                <a:latin typeface="Calibri"/>
                <a:cs typeface="Calibri"/>
              </a:rPr>
              <a:t>Program at Texas A&amp;M University-Corpus Christi.</a:t>
            </a:r>
            <a:endParaRPr lang="en-US" sz="3000" dirty="0">
              <a:latin typeface="Calibri"/>
              <a:cs typeface="Calibri"/>
            </a:endParaRPr>
          </a:p>
        </p:txBody>
      </p:sp>
      <p:sp>
        <p:nvSpPr>
          <p:cNvPr id="68" name="TextBox 67">
            <a:extLst>
              <a:ext uri="{FF2B5EF4-FFF2-40B4-BE49-F238E27FC236}">
                <a16:creationId xmlns:a16="http://schemas.microsoft.com/office/drawing/2014/main" id="{CC95BF6F-7257-4502-83F7-D2D91FF5AA82}"/>
              </a:ext>
            </a:extLst>
          </p:cNvPr>
          <p:cNvSpPr txBox="1"/>
          <p:nvPr/>
        </p:nvSpPr>
        <p:spPr>
          <a:xfrm>
            <a:off x="29857640" y="28227612"/>
            <a:ext cx="12773622" cy="1518811"/>
          </a:xfrm>
          <a:prstGeom prst="rect">
            <a:avLst/>
          </a:prstGeom>
          <a:noFill/>
          <a:ln>
            <a:noFill/>
          </a:ln>
        </p:spPr>
        <p:txBody>
          <a:bodyPr wrap="square" lIns="453767" tIns="226884" rIns="453767" bIns="226884" rtlCol="0">
            <a:spAutoFit/>
          </a:bodyPr>
          <a:lstStyle/>
          <a:p>
            <a:pPr algn="ctr"/>
            <a:r>
              <a:rPr lang="en-US" sz="6892" b="1">
                <a:solidFill>
                  <a:schemeClr val="accent1">
                    <a:lumMod val="50000"/>
                  </a:schemeClr>
                </a:solidFill>
                <a:effectLst>
                  <a:outerShdw blurRad="50800" dist="38100" dir="18900000" algn="bl" rotWithShape="0">
                    <a:prstClr val="black">
                      <a:alpha val="40000"/>
                    </a:prstClr>
                  </a:outerShdw>
                </a:effectLst>
              </a:rPr>
              <a:t>References</a:t>
            </a:r>
          </a:p>
        </p:txBody>
      </p:sp>
      <p:sp>
        <p:nvSpPr>
          <p:cNvPr id="69" name="TextBox 68">
            <a:extLst>
              <a:ext uri="{FF2B5EF4-FFF2-40B4-BE49-F238E27FC236}">
                <a16:creationId xmlns:a16="http://schemas.microsoft.com/office/drawing/2014/main" id="{53BF4510-0C1B-497E-AA4E-B2C478DC7FEB}"/>
              </a:ext>
            </a:extLst>
          </p:cNvPr>
          <p:cNvSpPr txBox="1"/>
          <p:nvPr/>
        </p:nvSpPr>
        <p:spPr>
          <a:xfrm>
            <a:off x="29857640" y="29660837"/>
            <a:ext cx="12773622" cy="2612635"/>
          </a:xfrm>
          <a:prstGeom prst="rect">
            <a:avLst/>
          </a:prstGeom>
          <a:noFill/>
          <a:ln>
            <a:solidFill>
              <a:schemeClr val="accent1">
                <a:lumMod val="50000"/>
              </a:schemeClr>
            </a:solidFill>
          </a:ln>
          <a:effectLst>
            <a:glow rad="101600">
              <a:schemeClr val="accent1">
                <a:lumMod val="50000"/>
                <a:alpha val="60000"/>
              </a:schemeClr>
            </a:glow>
          </a:effectLst>
        </p:spPr>
        <p:txBody>
          <a:bodyPr wrap="square" lIns="453767" tIns="226884" rIns="453767" bIns="226884" rtlCol="0">
            <a:spAutoFit/>
          </a:bodyPr>
          <a:lstStyle/>
          <a:p>
            <a:r>
              <a:rPr lang="en-US" sz="2800" dirty="0">
                <a:latin typeface="+mn-lt"/>
              </a:rPr>
              <a:t>[1] </a:t>
            </a:r>
            <a:r>
              <a:rPr lang="en-US" sz="2800" dirty="0">
                <a:effectLst/>
                <a:latin typeface="+mn-lt"/>
                <a:ea typeface="Times New Roman" panose="02020603050405020304" pitchFamily="18" charset="0"/>
              </a:rPr>
              <a:t>W. Wu, at al., “Coupling deep learning and UAV for infrastructure condition assessment automation,” in 2018 IEEE International Smart Cities Conference (ISC2), 2018.</a:t>
            </a:r>
            <a:endParaRPr lang="en-US" sz="3600" dirty="0">
              <a:effectLst/>
              <a:latin typeface="+mn-lt"/>
              <a:ea typeface="Times New Roman" panose="02020603050405020304" pitchFamily="18" charset="0"/>
            </a:endParaRPr>
          </a:p>
          <a:p>
            <a:r>
              <a:rPr lang="en-US" sz="2800" dirty="0">
                <a:solidFill>
                  <a:srgbClr val="37393C"/>
                </a:solidFill>
                <a:latin typeface="+mn-lt"/>
              </a:rPr>
              <a:t>[2] </a:t>
            </a:r>
            <a:r>
              <a:rPr lang="en-US" sz="2800" dirty="0">
                <a:effectLst/>
                <a:latin typeface="+mn-lt"/>
                <a:ea typeface="Calibri" panose="020F0502020204030204" pitchFamily="34" charset="0"/>
              </a:rPr>
              <a:t>Wang, Y., et al. (2020). An improved ArUco marker for monocular vision ranging. 2020 Chinese Control And Decision Conference (CCDC).</a:t>
            </a:r>
          </a:p>
        </p:txBody>
      </p:sp>
      <p:pic>
        <p:nvPicPr>
          <p:cNvPr id="70" name="Picture 30" descr="A picture containing text, transport, wheel&#10;&#10;Description automatically generated">
            <a:extLst>
              <a:ext uri="{FF2B5EF4-FFF2-40B4-BE49-F238E27FC236}">
                <a16:creationId xmlns:a16="http://schemas.microsoft.com/office/drawing/2014/main" id="{FDF7B4D7-E5E1-408E-8774-FD9D60F8E1CB}"/>
              </a:ext>
            </a:extLst>
          </p:cNvPr>
          <p:cNvPicPr>
            <a:picLocks noChangeAspect="1"/>
          </p:cNvPicPr>
          <p:nvPr/>
        </p:nvPicPr>
        <p:blipFill>
          <a:blip r:embed="rId13"/>
          <a:stretch>
            <a:fillRect/>
          </a:stretch>
        </p:blipFill>
        <p:spPr>
          <a:xfrm>
            <a:off x="40593209" y="26899577"/>
            <a:ext cx="1529820" cy="1254963"/>
          </a:xfrm>
          <a:prstGeom prst="rect">
            <a:avLst/>
          </a:prstGeom>
        </p:spPr>
      </p:pic>
      <p:grpSp>
        <p:nvGrpSpPr>
          <p:cNvPr id="71" name="Group 70">
            <a:extLst>
              <a:ext uri="{FF2B5EF4-FFF2-40B4-BE49-F238E27FC236}">
                <a16:creationId xmlns:a16="http://schemas.microsoft.com/office/drawing/2014/main" id="{13E58960-F544-4173-A6D6-1D1B20F3D52B}"/>
              </a:ext>
            </a:extLst>
          </p:cNvPr>
          <p:cNvGrpSpPr/>
          <p:nvPr/>
        </p:nvGrpSpPr>
        <p:grpSpPr>
          <a:xfrm>
            <a:off x="15175231" y="25136151"/>
            <a:ext cx="13429346" cy="4304410"/>
            <a:chOff x="-3584" y="2777437"/>
            <a:chExt cx="9063110" cy="2804867"/>
          </a:xfrm>
        </p:grpSpPr>
        <p:pic>
          <p:nvPicPr>
            <p:cNvPr id="78" name="Picture 77" descr="A picture containing ground, rock&#10;&#10;Description automatically generated">
              <a:extLst>
                <a:ext uri="{FF2B5EF4-FFF2-40B4-BE49-F238E27FC236}">
                  <a16:creationId xmlns:a16="http://schemas.microsoft.com/office/drawing/2014/main" id="{B87F1BDA-E0C5-4773-9248-2ACE44C7E258}"/>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05824" y="3129965"/>
              <a:ext cx="2452339" cy="2452339"/>
            </a:xfrm>
            <a:prstGeom prst="rect">
              <a:avLst/>
            </a:prstGeom>
          </p:spPr>
        </p:pic>
        <p:pic>
          <p:nvPicPr>
            <p:cNvPr id="79" name="Picture 78" descr="A close-up of a road&#10;&#10;Description automatically generated with low confidence">
              <a:extLst>
                <a:ext uri="{FF2B5EF4-FFF2-40B4-BE49-F238E27FC236}">
                  <a16:creationId xmlns:a16="http://schemas.microsoft.com/office/drawing/2014/main" id="{1E5ECDEA-DD8E-46C8-8100-BC8F43C7A3C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362707" y="3129965"/>
              <a:ext cx="2452338" cy="2452338"/>
            </a:xfrm>
            <a:prstGeom prst="rect">
              <a:avLst/>
            </a:prstGeom>
          </p:spPr>
        </p:pic>
        <p:sp>
          <p:nvSpPr>
            <p:cNvPr id="72" name="TextBox 71">
              <a:extLst>
                <a:ext uri="{FF2B5EF4-FFF2-40B4-BE49-F238E27FC236}">
                  <a16:creationId xmlns:a16="http://schemas.microsoft.com/office/drawing/2014/main" id="{AEBB3150-C499-4384-A140-C73675DDE941}"/>
                </a:ext>
              </a:extLst>
            </p:cNvPr>
            <p:cNvSpPr txBox="1"/>
            <p:nvPr/>
          </p:nvSpPr>
          <p:spPr>
            <a:xfrm>
              <a:off x="-3584" y="2777984"/>
              <a:ext cx="3073130" cy="375307"/>
            </a:xfrm>
            <a:prstGeom prst="rect">
              <a:avLst/>
            </a:prstGeom>
            <a:noFill/>
          </p:spPr>
          <p:txBody>
            <a:bodyPr wrap="square" rtlCol="0">
              <a:spAutoFit/>
            </a:bodyPr>
            <a:lstStyle/>
            <a:p>
              <a:pPr algn="ctr"/>
              <a:r>
                <a:rPr lang="en-US" sz="2800" b="1" dirty="0">
                  <a:solidFill>
                    <a:schemeClr val="accent1">
                      <a:lumMod val="50000"/>
                    </a:schemeClr>
                  </a:solidFill>
                  <a:effectLst>
                    <a:outerShdw blurRad="50800" dist="38100" dir="2700000" algn="tl" rotWithShape="0">
                      <a:prstClr val="black">
                        <a:alpha val="40000"/>
                      </a:prstClr>
                    </a:outerShdw>
                  </a:effectLst>
                  <a:cs typeface="Arial" panose="020B0604020202020204" pitchFamily="34" charset="0"/>
                </a:rPr>
                <a:t>Image Capture with UAV</a:t>
              </a:r>
            </a:p>
          </p:txBody>
        </p:sp>
        <p:sp>
          <p:nvSpPr>
            <p:cNvPr id="73" name="TextBox 72">
              <a:extLst>
                <a:ext uri="{FF2B5EF4-FFF2-40B4-BE49-F238E27FC236}">
                  <a16:creationId xmlns:a16="http://schemas.microsoft.com/office/drawing/2014/main" id="{324CD465-DD58-43CF-96DC-EA837154D165}"/>
                </a:ext>
              </a:extLst>
            </p:cNvPr>
            <p:cNvSpPr txBox="1"/>
            <p:nvPr/>
          </p:nvSpPr>
          <p:spPr>
            <a:xfrm>
              <a:off x="3167962" y="2777437"/>
              <a:ext cx="2850403" cy="375307"/>
            </a:xfrm>
            <a:prstGeom prst="rect">
              <a:avLst/>
            </a:prstGeom>
            <a:noFill/>
          </p:spPr>
          <p:txBody>
            <a:bodyPr wrap="square" rtlCol="0">
              <a:spAutoFit/>
            </a:bodyPr>
            <a:lstStyle/>
            <a:p>
              <a:pPr algn="ctr"/>
              <a:r>
                <a:rPr lang="en-US" sz="2800" b="1" dirty="0">
                  <a:solidFill>
                    <a:schemeClr val="accent1">
                      <a:lumMod val="50000"/>
                    </a:schemeClr>
                  </a:solidFill>
                  <a:effectLst>
                    <a:outerShdw blurRad="50800" dist="38100" dir="2700000" algn="tl" rotWithShape="0">
                      <a:prstClr val="black">
                        <a:alpha val="40000"/>
                      </a:prstClr>
                    </a:outerShdw>
                  </a:effectLst>
                  <a:cs typeface="Arial" panose="020B0604020202020204" pitchFamily="34" charset="0"/>
                </a:rPr>
                <a:t>Gray-scale Conversion</a:t>
              </a:r>
            </a:p>
          </p:txBody>
        </p:sp>
        <p:sp>
          <p:nvSpPr>
            <p:cNvPr id="74" name="TextBox 73">
              <a:extLst>
                <a:ext uri="{FF2B5EF4-FFF2-40B4-BE49-F238E27FC236}">
                  <a16:creationId xmlns:a16="http://schemas.microsoft.com/office/drawing/2014/main" id="{F6BEBBAC-4460-4DEA-A0D6-26C7D00B3C28}"/>
                </a:ext>
              </a:extLst>
            </p:cNvPr>
            <p:cNvSpPr txBox="1"/>
            <p:nvPr/>
          </p:nvSpPr>
          <p:spPr>
            <a:xfrm>
              <a:off x="6209123" y="2781355"/>
              <a:ext cx="2850403" cy="375307"/>
            </a:xfrm>
            <a:prstGeom prst="rect">
              <a:avLst/>
            </a:prstGeom>
            <a:noFill/>
          </p:spPr>
          <p:txBody>
            <a:bodyPr wrap="square" rtlCol="0">
              <a:spAutoFit/>
            </a:bodyPr>
            <a:lstStyle/>
            <a:p>
              <a:pPr algn="ctr"/>
              <a:r>
                <a:rPr lang="en-US" sz="2800" b="1" dirty="0">
                  <a:solidFill>
                    <a:schemeClr val="accent1">
                      <a:lumMod val="50000"/>
                    </a:schemeClr>
                  </a:solidFill>
                  <a:effectLst>
                    <a:outerShdw blurRad="50800" dist="38100" dir="2700000" algn="tl" rotWithShape="0">
                      <a:prstClr val="black">
                        <a:alpha val="40000"/>
                      </a:prstClr>
                    </a:outerShdw>
                  </a:effectLst>
                  <a:cs typeface="Arial" panose="020B0604020202020204" pitchFamily="34" charset="0"/>
                </a:rPr>
                <a:t>Binary Image</a:t>
              </a:r>
              <a:endParaRPr lang="en-US" sz="2800" b="1" dirty="0">
                <a:solidFill>
                  <a:schemeClr val="accent1">
                    <a:lumMod val="50000"/>
                  </a:schemeClr>
                </a:solidFill>
                <a:effectLst>
                  <a:outerShdw blurRad="50800" dist="38100" dir="2700000" algn="tl" rotWithShape="0">
                    <a:prstClr val="black">
                      <a:alpha val="40000"/>
                    </a:prstClr>
                  </a:outerShdw>
                </a:effectLst>
                <a:highlight>
                  <a:srgbClr val="FFFF00"/>
                </a:highlight>
                <a:cs typeface="Arial" panose="020B0604020202020204" pitchFamily="34" charset="0"/>
              </a:endParaRPr>
            </a:p>
          </p:txBody>
        </p:sp>
        <p:cxnSp>
          <p:nvCxnSpPr>
            <p:cNvPr id="75" name="Straight Arrow Connector 74">
              <a:extLst>
                <a:ext uri="{FF2B5EF4-FFF2-40B4-BE49-F238E27FC236}">
                  <a16:creationId xmlns:a16="http://schemas.microsoft.com/office/drawing/2014/main" id="{C1595E2F-EBB5-46A6-B9E9-501D5943DE27}"/>
                </a:ext>
              </a:extLst>
            </p:cNvPr>
            <p:cNvCxnSpPr>
              <a:cxnSpLocks/>
            </p:cNvCxnSpPr>
            <p:nvPr/>
          </p:nvCxnSpPr>
          <p:spPr>
            <a:xfrm flipV="1">
              <a:off x="2798368" y="4237384"/>
              <a:ext cx="490906" cy="1"/>
            </a:xfrm>
            <a:prstGeom prst="straightConnector1">
              <a:avLst/>
            </a:prstGeom>
            <a:ln w="38100">
              <a:solidFill>
                <a:schemeClr val="accent1">
                  <a:lumMod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6" name="Picture 75" descr="A picture containing smoke, dark&#10;&#10;Description automatically generated">
              <a:extLst>
                <a:ext uri="{FF2B5EF4-FFF2-40B4-BE49-F238E27FC236}">
                  <a16:creationId xmlns:a16="http://schemas.microsoft.com/office/drawing/2014/main" id="{99A54D77-230C-4F21-AA9E-BED733D7D1C2}"/>
                </a:ext>
              </a:extLst>
            </p:cNvPr>
            <p:cNvPicPr>
              <a:picLocks noChangeAspect="1"/>
            </p:cNvPicPr>
            <p:nvPr/>
          </p:nvPicPr>
          <p:blipFill>
            <a:blip r:embed="rId16"/>
            <a:stretch>
              <a:fillRect/>
            </a:stretch>
          </p:blipFill>
          <p:spPr>
            <a:xfrm>
              <a:off x="6419589" y="3129965"/>
              <a:ext cx="2429473" cy="2440407"/>
            </a:xfrm>
            <a:prstGeom prst="rect">
              <a:avLst/>
            </a:prstGeom>
          </p:spPr>
        </p:pic>
      </p:grpSp>
      <p:cxnSp>
        <p:nvCxnSpPr>
          <p:cNvPr id="80" name="Straight Arrow Connector 79">
            <a:extLst>
              <a:ext uri="{FF2B5EF4-FFF2-40B4-BE49-F238E27FC236}">
                <a16:creationId xmlns:a16="http://schemas.microsoft.com/office/drawing/2014/main" id="{1B84E1D4-AAE6-4A41-B860-F4FFC71F85A9}"/>
              </a:ext>
            </a:extLst>
          </p:cNvPr>
          <p:cNvCxnSpPr>
            <a:cxnSpLocks/>
          </p:cNvCxnSpPr>
          <p:nvPr/>
        </p:nvCxnSpPr>
        <p:spPr>
          <a:xfrm flipV="1">
            <a:off x="23904136" y="27351162"/>
            <a:ext cx="727404" cy="2"/>
          </a:xfrm>
          <a:prstGeom prst="straightConnector1">
            <a:avLst/>
          </a:prstGeom>
          <a:ln w="38100">
            <a:solidFill>
              <a:schemeClr val="accent1">
                <a:lumMod val="50000"/>
              </a:schemeClr>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1" name="Picture 80" descr="A picture containing black, smoke, dark&#10;&#10;Description automatically generated">
            <a:extLst>
              <a:ext uri="{FF2B5EF4-FFF2-40B4-BE49-F238E27FC236}">
                <a16:creationId xmlns:a16="http://schemas.microsoft.com/office/drawing/2014/main" id="{6DDA4814-2A11-4732-BC9B-A08FE03BA86B}"/>
              </a:ext>
            </a:extLst>
          </p:cNvPr>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0443197" y="9595034"/>
            <a:ext cx="3312579" cy="3312579"/>
          </a:xfrm>
          <a:prstGeom prst="rect">
            <a:avLst/>
          </a:prstGeom>
          <a:noFill/>
          <a:ln>
            <a:noFill/>
          </a:ln>
        </p:spPr>
      </p:pic>
      <p:pic>
        <p:nvPicPr>
          <p:cNvPr id="82" name="Picture 81" descr="A picture containing smoke, coming, air, dark&#10;&#10;Description automatically generated">
            <a:extLst>
              <a:ext uri="{FF2B5EF4-FFF2-40B4-BE49-F238E27FC236}">
                <a16:creationId xmlns:a16="http://schemas.microsoft.com/office/drawing/2014/main" id="{FCED5BED-CC99-482F-BBAB-DF13E8A7F84A}"/>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4512063" y="9595034"/>
            <a:ext cx="3312579" cy="3312579"/>
          </a:xfrm>
          <a:prstGeom prst="rect">
            <a:avLst/>
          </a:prstGeom>
          <a:noFill/>
          <a:ln>
            <a:noFill/>
          </a:ln>
        </p:spPr>
      </p:pic>
      <p:pic>
        <p:nvPicPr>
          <p:cNvPr id="83" name="Picture 82" descr="A picture containing text&#10;&#10;Description automatically generated">
            <a:extLst>
              <a:ext uri="{FF2B5EF4-FFF2-40B4-BE49-F238E27FC236}">
                <a16:creationId xmlns:a16="http://schemas.microsoft.com/office/drawing/2014/main" id="{F2A04FD3-1E7D-4E11-B10F-0C1C356FD8EE}"/>
              </a:ext>
            </a:extLst>
          </p:cNvPr>
          <p:cNvPicPr>
            <a:picLocks noChangeAspect="1"/>
          </p:cNvPicPr>
          <p:nvPr/>
        </p:nvPicPr>
        <p:blipFill>
          <a:blip r:embed="rId19"/>
          <a:stretch>
            <a:fillRect/>
          </a:stretch>
        </p:blipFill>
        <p:spPr>
          <a:xfrm>
            <a:off x="38580929" y="9584978"/>
            <a:ext cx="3325442" cy="3312579"/>
          </a:xfrm>
          <a:prstGeom prst="rect">
            <a:avLst/>
          </a:prstGeom>
        </p:spPr>
      </p:pic>
      <p:sp>
        <p:nvSpPr>
          <p:cNvPr id="86" name="TextBox 85">
            <a:extLst>
              <a:ext uri="{FF2B5EF4-FFF2-40B4-BE49-F238E27FC236}">
                <a16:creationId xmlns:a16="http://schemas.microsoft.com/office/drawing/2014/main" id="{63ED059D-C531-44E0-916E-CF4BBB384299}"/>
              </a:ext>
            </a:extLst>
          </p:cNvPr>
          <p:cNvSpPr txBox="1"/>
          <p:nvPr/>
        </p:nvSpPr>
        <p:spPr>
          <a:xfrm>
            <a:off x="38566353" y="12890030"/>
            <a:ext cx="3354593" cy="461665"/>
          </a:xfrm>
          <a:prstGeom prst="rect">
            <a:avLst/>
          </a:prstGeom>
          <a:noFill/>
        </p:spPr>
        <p:txBody>
          <a:bodyPr wrap="square" rtlCol="0">
            <a:spAutoFit/>
          </a:bodyPr>
          <a:lstStyle/>
          <a:p>
            <a:r>
              <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Processed Image at t</a:t>
            </a:r>
            <a:r>
              <a:rPr lang="en-US" sz="2400" b="1" baseline="-25000"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3</a:t>
            </a:r>
            <a:endPar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7" name="TextBox 86">
            <a:extLst>
              <a:ext uri="{FF2B5EF4-FFF2-40B4-BE49-F238E27FC236}">
                <a16:creationId xmlns:a16="http://schemas.microsoft.com/office/drawing/2014/main" id="{08BC7B9B-A167-462C-BDEA-276FE4091682}"/>
              </a:ext>
            </a:extLst>
          </p:cNvPr>
          <p:cNvSpPr txBox="1"/>
          <p:nvPr/>
        </p:nvSpPr>
        <p:spPr>
          <a:xfrm>
            <a:off x="34491056" y="12888631"/>
            <a:ext cx="3354593" cy="461665"/>
          </a:xfrm>
          <a:prstGeom prst="rect">
            <a:avLst/>
          </a:prstGeom>
          <a:noFill/>
        </p:spPr>
        <p:txBody>
          <a:bodyPr wrap="square" rtlCol="0">
            <a:spAutoFit/>
          </a:bodyPr>
          <a:lstStyle/>
          <a:p>
            <a:r>
              <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Processed Image at t</a:t>
            </a:r>
            <a:r>
              <a:rPr lang="en-US" sz="2400" b="1" baseline="-25000"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endPar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88" name="TextBox 87">
            <a:extLst>
              <a:ext uri="{FF2B5EF4-FFF2-40B4-BE49-F238E27FC236}">
                <a16:creationId xmlns:a16="http://schemas.microsoft.com/office/drawing/2014/main" id="{8F7D5BCF-FC42-41BD-B371-4130902B86D3}"/>
              </a:ext>
            </a:extLst>
          </p:cNvPr>
          <p:cNvSpPr txBox="1"/>
          <p:nvPr/>
        </p:nvSpPr>
        <p:spPr>
          <a:xfrm>
            <a:off x="30418002" y="12889874"/>
            <a:ext cx="3354592" cy="461665"/>
          </a:xfrm>
          <a:prstGeom prst="rect">
            <a:avLst/>
          </a:prstGeom>
          <a:noFill/>
        </p:spPr>
        <p:txBody>
          <a:bodyPr wrap="square" rtlCol="0">
            <a:spAutoFit/>
          </a:bodyPr>
          <a:lstStyle/>
          <a:p>
            <a:r>
              <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Processed Image at t</a:t>
            </a:r>
            <a:r>
              <a:rPr lang="en-US" sz="2400" b="1" baseline="-25000"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endParaRPr lang="en-US" sz="2400" b="1" dirty="0">
              <a:solidFill>
                <a:schemeClr val="accent1">
                  <a:lumMod val="50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aphicFrame>
        <p:nvGraphicFramePr>
          <p:cNvPr id="89" name="Table 23">
            <a:extLst>
              <a:ext uri="{FF2B5EF4-FFF2-40B4-BE49-F238E27FC236}">
                <a16:creationId xmlns:a16="http://schemas.microsoft.com/office/drawing/2014/main" id="{6E24417C-30EC-4833-BE81-974C5E9BC83B}"/>
              </a:ext>
            </a:extLst>
          </p:cNvPr>
          <p:cNvGraphicFramePr>
            <a:graphicFrameLocks noGrp="1"/>
          </p:cNvGraphicFramePr>
          <p:nvPr>
            <p:extLst>
              <p:ext uri="{D42A27DB-BD31-4B8C-83A1-F6EECF244321}">
                <p14:modId xmlns:p14="http://schemas.microsoft.com/office/powerpoint/2010/main" val="1388500741"/>
              </p:ext>
            </p:extLst>
          </p:nvPr>
        </p:nvGraphicFramePr>
        <p:xfrm>
          <a:off x="30234059" y="13563390"/>
          <a:ext cx="11868585" cy="1265736"/>
        </p:xfrm>
        <a:graphic>
          <a:graphicData uri="http://schemas.openxmlformats.org/drawingml/2006/table">
            <a:tbl>
              <a:tblPr firstRow="1" bandRow="1">
                <a:tableStyleId>{5C22544A-7EE6-4342-B048-85BDC9FD1C3A}</a:tableStyleId>
              </a:tblPr>
              <a:tblGrid>
                <a:gridCol w="9555576">
                  <a:extLst>
                    <a:ext uri="{9D8B030D-6E8A-4147-A177-3AD203B41FA5}">
                      <a16:colId xmlns:a16="http://schemas.microsoft.com/office/drawing/2014/main" val="2997271836"/>
                    </a:ext>
                  </a:extLst>
                </a:gridCol>
                <a:gridCol w="2313009">
                  <a:extLst>
                    <a:ext uri="{9D8B030D-6E8A-4147-A177-3AD203B41FA5}">
                      <a16:colId xmlns:a16="http://schemas.microsoft.com/office/drawing/2014/main" val="2409921562"/>
                    </a:ext>
                  </a:extLst>
                </a:gridCol>
              </a:tblGrid>
              <a:tr h="632868">
                <a:tc>
                  <a:txBody>
                    <a:bodyPr/>
                    <a:lstStyle/>
                    <a:p>
                      <a:r>
                        <a:rPr lang="en-US" sz="3200" dirty="0">
                          <a:latin typeface="+mn-lt"/>
                          <a:cs typeface="Arial" panose="020B0604020202020204" pitchFamily="34" charset="0"/>
                        </a:rPr>
                        <a:t>Image capture interval</a:t>
                      </a:r>
                      <a:endParaRPr lang="en-US" sz="3200" dirty="0">
                        <a:latin typeface="+mn-lt"/>
                      </a:endParaRPr>
                    </a:p>
                  </a:txBody>
                  <a:tcPr/>
                </a:tc>
                <a:tc>
                  <a:txBody>
                    <a:bodyPr/>
                    <a:lstStyle/>
                    <a:p>
                      <a:pPr algn="r"/>
                      <a:r>
                        <a:rPr lang="en-US" sz="3200">
                          <a:latin typeface="+mn-lt"/>
                          <a:cs typeface="Arial" panose="020B0604020202020204" pitchFamily="34" charset="0"/>
                        </a:rPr>
                        <a:t>~ 2 s</a:t>
                      </a:r>
                      <a:endParaRPr lang="en-US" sz="3200">
                        <a:latin typeface="+mn-lt"/>
                      </a:endParaRPr>
                    </a:p>
                  </a:txBody>
                  <a:tcPr/>
                </a:tc>
                <a:extLst>
                  <a:ext uri="{0D108BD9-81ED-4DB2-BD59-A6C34878D82A}">
                    <a16:rowId xmlns:a16="http://schemas.microsoft.com/office/drawing/2014/main" val="2867178586"/>
                  </a:ext>
                </a:extLst>
              </a:tr>
              <a:tr h="632868">
                <a:tc>
                  <a:txBody>
                    <a:bodyPr/>
                    <a:lstStyle/>
                    <a:p>
                      <a:r>
                        <a:rPr lang="en-US" sz="3200" b="1" dirty="0">
                          <a:latin typeface="+mn-lt"/>
                          <a:cs typeface="Arial" panose="020B0604020202020204" pitchFamily="34" charset="0"/>
                        </a:rPr>
                        <a:t>Duration of image processing / frame</a:t>
                      </a:r>
                      <a:endParaRPr lang="en-US" sz="3200" b="1" dirty="0">
                        <a:latin typeface="+mn-lt"/>
                      </a:endParaRPr>
                    </a:p>
                  </a:txBody>
                  <a:tcPr/>
                </a:tc>
                <a:tc>
                  <a:txBody>
                    <a:bodyPr/>
                    <a:lstStyle/>
                    <a:p>
                      <a:pPr algn="r"/>
                      <a:r>
                        <a:rPr lang="en-US" sz="3200" b="1" dirty="0">
                          <a:latin typeface="+mn-lt"/>
                          <a:cs typeface="Arial" panose="020B0604020202020204" pitchFamily="34" charset="0"/>
                        </a:rPr>
                        <a:t>~ 0.01 s</a:t>
                      </a:r>
                      <a:endParaRPr lang="en-US" sz="3200" b="1" dirty="0">
                        <a:latin typeface="+mn-lt"/>
                      </a:endParaRPr>
                    </a:p>
                  </a:txBody>
                  <a:tcPr/>
                </a:tc>
                <a:extLst>
                  <a:ext uri="{0D108BD9-81ED-4DB2-BD59-A6C34878D82A}">
                    <a16:rowId xmlns:a16="http://schemas.microsoft.com/office/drawing/2014/main" val="1688072179"/>
                  </a:ext>
                </a:extLst>
              </a:tr>
            </a:tbl>
          </a:graphicData>
        </a:graphic>
      </p:graphicFrame>
      <p:sp>
        <p:nvSpPr>
          <p:cNvPr id="90" name="TextBox 89">
            <a:extLst>
              <a:ext uri="{FF2B5EF4-FFF2-40B4-BE49-F238E27FC236}">
                <a16:creationId xmlns:a16="http://schemas.microsoft.com/office/drawing/2014/main" id="{3DD78DC5-96E7-4C58-A532-EEA6D6904E5B}"/>
              </a:ext>
            </a:extLst>
          </p:cNvPr>
          <p:cNvSpPr txBox="1"/>
          <p:nvPr/>
        </p:nvSpPr>
        <p:spPr>
          <a:xfrm>
            <a:off x="33209935" y="14906680"/>
            <a:ext cx="6069032" cy="553998"/>
          </a:xfrm>
          <a:prstGeom prst="rect">
            <a:avLst/>
          </a:prstGeom>
          <a:noFill/>
        </p:spPr>
        <p:txBody>
          <a:bodyPr wrap="square" lIns="91440" tIns="45720" rIns="91440" bIns="45720" rtlCol="0" anchor="t">
            <a:spAutoFit/>
          </a:bodyPr>
          <a:lstStyle/>
          <a:p>
            <a:r>
              <a:rPr lang="en-US" sz="3000" b="1" dirty="0">
                <a:latin typeface="+mn-lt"/>
              </a:rPr>
              <a:t>Figure 6. </a:t>
            </a:r>
            <a:r>
              <a:rPr lang="en-US" sz="3000" b="1" dirty="0">
                <a:solidFill>
                  <a:schemeClr val="accent1">
                    <a:lumMod val="50000"/>
                  </a:schemeClr>
                </a:solidFill>
                <a:latin typeface="+mn-lt"/>
              </a:rPr>
              <a:t>Real-Time Image Processing</a:t>
            </a:r>
          </a:p>
        </p:txBody>
      </p:sp>
      <p:pic>
        <p:nvPicPr>
          <p:cNvPr id="91" name="Picture 90" descr="Graphical user interface, application&#10;&#10;Description automatically generated">
            <a:extLst>
              <a:ext uri="{FF2B5EF4-FFF2-40B4-BE49-F238E27FC236}">
                <a16:creationId xmlns:a16="http://schemas.microsoft.com/office/drawing/2014/main" id="{DD710E10-E906-4BB8-B98F-D7B41CAE7E63}"/>
              </a:ext>
            </a:extLst>
          </p:cNvPr>
          <p:cNvPicPr>
            <a:picLocks noChangeAspect="1"/>
          </p:cNvPicPr>
          <p:nvPr/>
        </p:nvPicPr>
        <p:blipFill>
          <a:blip r:embed="rId20"/>
          <a:stretch>
            <a:fillRect/>
          </a:stretch>
        </p:blipFill>
        <p:spPr>
          <a:xfrm>
            <a:off x="31430587" y="15751867"/>
            <a:ext cx="4684013" cy="3645322"/>
          </a:xfrm>
          <a:prstGeom prst="rect">
            <a:avLst/>
          </a:prstGeom>
        </p:spPr>
      </p:pic>
      <p:pic>
        <p:nvPicPr>
          <p:cNvPr id="92" name="Picture 91" descr="Graphical user interface, application, map&#10;&#10;Description automatically generated">
            <a:extLst>
              <a:ext uri="{FF2B5EF4-FFF2-40B4-BE49-F238E27FC236}">
                <a16:creationId xmlns:a16="http://schemas.microsoft.com/office/drawing/2014/main" id="{AED07711-DCB6-4A72-A505-0D10CECE76E3}"/>
              </a:ext>
            </a:extLst>
          </p:cNvPr>
          <p:cNvPicPr>
            <a:picLocks noChangeAspect="1"/>
          </p:cNvPicPr>
          <p:nvPr/>
        </p:nvPicPr>
        <p:blipFill>
          <a:blip r:embed="rId21"/>
          <a:stretch>
            <a:fillRect/>
          </a:stretch>
        </p:blipFill>
        <p:spPr>
          <a:xfrm>
            <a:off x="36689794" y="15576943"/>
            <a:ext cx="4226955" cy="3995170"/>
          </a:xfrm>
          <a:prstGeom prst="rect">
            <a:avLst/>
          </a:prstGeom>
        </p:spPr>
      </p:pic>
      <p:sp>
        <p:nvSpPr>
          <p:cNvPr id="93" name="TextBox 92">
            <a:extLst>
              <a:ext uri="{FF2B5EF4-FFF2-40B4-BE49-F238E27FC236}">
                <a16:creationId xmlns:a16="http://schemas.microsoft.com/office/drawing/2014/main" id="{7E9242B7-BA1F-4FBA-A655-1BF9A39B0814}"/>
              </a:ext>
            </a:extLst>
          </p:cNvPr>
          <p:cNvSpPr txBox="1"/>
          <p:nvPr/>
        </p:nvSpPr>
        <p:spPr>
          <a:xfrm>
            <a:off x="33133835" y="19621632"/>
            <a:ext cx="6069032" cy="553998"/>
          </a:xfrm>
          <a:prstGeom prst="rect">
            <a:avLst/>
          </a:prstGeom>
          <a:noFill/>
        </p:spPr>
        <p:txBody>
          <a:bodyPr wrap="square" lIns="91440" tIns="45720" rIns="91440" bIns="45720" rtlCol="0" anchor="t">
            <a:spAutoFit/>
          </a:bodyPr>
          <a:lstStyle/>
          <a:p>
            <a:r>
              <a:rPr lang="en-US" sz="3000" b="1" dirty="0">
                <a:latin typeface="+mn-lt"/>
              </a:rPr>
              <a:t>Figure 7. </a:t>
            </a:r>
            <a:r>
              <a:rPr lang="en-US" sz="3000" b="1" dirty="0">
                <a:solidFill>
                  <a:schemeClr val="accent1">
                    <a:lumMod val="50000"/>
                  </a:schemeClr>
                </a:solidFill>
                <a:latin typeface="+mn-lt"/>
              </a:rPr>
              <a:t>Microsoft Azure Container</a:t>
            </a:r>
          </a:p>
        </p:txBody>
      </p:sp>
      <p:pic>
        <p:nvPicPr>
          <p:cNvPr id="94" name="Picture 93" descr="A picture containing text, sign, green, clock&#10;&#10;Description automatically generated">
            <a:extLst>
              <a:ext uri="{FF2B5EF4-FFF2-40B4-BE49-F238E27FC236}">
                <a16:creationId xmlns:a16="http://schemas.microsoft.com/office/drawing/2014/main" id="{D768D90E-B259-4742-B3D1-3E76F4E50EB5}"/>
              </a:ext>
            </a:extLst>
          </p:cNvPr>
          <p:cNvPicPr>
            <a:picLocks noChangeAspect="1"/>
          </p:cNvPicPr>
          <p:nvPr/>
        </p:nvPicPr>
        <p:blipFill>
          <a:blip r:embed="rId22"/>
          <a:stretch>
            <a:fillRect/>
          </a:stretch>
        </p:blipFill>
        <p:spPr>
          <a:xfrm>
            <a:off x="22446839" y="18575843"/>
            <a:ext cx="5128142" cy="5354530"/>
          </a:xfrm>
          <a:prstGeom prst="rect">
            <a:avLst/>
          </a:prstGeom>
        </p:spPr>
      </p:pic>
    </p:spTree>
    <p:extLst>
      <p:ext uri="{BB962C8B-B14F-4D97-AF65-F5344CB8AC3E}">
        <p14:creationId xmlns:p14="http://schemas.microsoft.com/office/powerpoint/2010/main" val="23564295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TotalTime>
  <Words>610</Words>
  <Application>Microsoft Office PowerPoint</Application>
  <PresentationFormat>Custom</PresentationFormat>
  <Paragraphs>145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Helvetica</vt:lpstr>
      <vt:lpstr>Helvetica Neue</vt:lpstr>
      <vt:lpstr>Office Theme</vt:lpstr>
      <vt:lpstr>Image Processing through ArUco Marker Instruction in a UAV System and IoT Application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Image Processing through ArUco Marker Instruction in a UAV System and IoT Application</dc:title>
  <dc:creator>Falcon, Jose</dc:creator>
  <cp:lastModifiedBy>Falcon, Jose</cp:lastModifiedBy>
  <cp:revision>10</cp:revision>
  <dcterms:created xsi:type="dcterms:W3CDTF">2022-04-07T15:29:56Z</dcterms:created>
  <dcterms:modified xsi:type="dcterms:W3CDTF">2022-04-07T18:12:10Z</dcterms:modified>
</cp:coreProperties>
</file>